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  <p:sldMasterId id="2147483716" r:id="rId2"/>
  </p:sldMasterIdLst>
  <p:notesMasterIdLst>
    <p:notesMasterId r:id="rId43"/>
  </p:notesMasterIdLst>
  <p:handoutMasterIdLst>
    <p:handoutMasterId r:id="rId44"/>
  </p:handoutMasterIdLst>
  <p:sldIdLst>
    <p:sldId id="358" r:id="rId3"/>
    <p:sldId id="395" r:id="rId4"/>
    <p:sldId id="396" r:id="rId5"/>
    <p:sldId id="360" r:id="rId6"/>
    <p:sldId id="362" r:id="rId7"/>
    <p:sldId id="398" r:id="rId8"/>
    <p:sldId id="399" r:id="rId9"/>
    <p:sldId id="407" r:id="rId10"/>
    <p:sldId id="408" r:id="rId11"/>
    <p:sldId id="394" r:id="rId12"/>
    <p:sldId id="355" r:id="rId13"/>
    <p:sldId id="409" r:id="rId14"/>
    <p:sldId id="410" r:id="rId15"/>
    <p:sldId id="411" r:id="rId16"/>
    <p:sldId id="412" r:id="rId17"/>
    <p:sldId id="401" r:id="rId18"/>
    <p:sldId id="430" r:id="rId19"/>
    <p:sldId id="432" r:id="rId20"/>
    <p:sldId id="433" r:id="rId21"/>
    <p:sldId id="431" r:id="rId22"/>
    <p:sldId id="434" r:id="rId23"/>
    <p:sldId id="442" r:id="rId24"/>
    <p:sldId id="443" r:id="rId25"/>
    <p:sldId id="444" r:id="rId26"/>
    <p:sldId id="445" r:id="rId27"/>
    <p:sldId id="448" r:id="rId28"/>
    <p:sldId id="461" r:id="rId29"/>
    <p:sldId id="462" r:id="rId30"/>
    <p:sldId id="441" r:id="rId31"/>
    <p:sldId id="446" r:id="rId32"/>
    <p:sldId id="460" r:id="rId33"/>
    <p:sldId id="449" r:id="rId34"/>
    <p:sldId id="450" r:id="rId35"/>
    <p:sldId id="451" r:id="rId36"/>
    <p:sldId id="452" r:id="rId37"/>
    <p:sldId id="454" r:id="rId38"/>
    <p:sldId id="455" r:id="rId39"/>
    <p:sldId id="456" r:id="rId40"/>
    <p:sldId id="457" r:id="rId41"/>
    <p:sldId id="458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74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EDC508C-CC5F-4539-B857-10658B5980CA}" type="datetime1">
              <a:rPr lang="ko-KR" altLang="en-US"/>
              <a:pPr lvl="0">
                <a:defRPr/>
              </a:pPr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CE6E168-50D6-4097-A48B-B0DD76DC31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93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F4C9EC8-2009-4890-843E-AC122F09E04A}" type="datetime1">
              <a:rPr lang="ko-KR" altLang="en-US"/>
              <a:pPr lvl="0">
                <a:defRPr/>
              </a:pPr>
              <a:t>2018-04-26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02DD2F9-49A2-419E-BD07-AF9D3DB1CF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93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/>
                <a:ea typeface="HY헤드라인M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/>
                <a:ea typeface="HY헤드라인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>
                <a:solidFill>
                  <a:srgbClr val="262626"/>
                </a:solidFill>
                <a:ea typeface="맑은 고딕"/>
              </a:rPr>
              <a:pPr algn="ctr">
                <a:defRPr/>
              </a:pPr>
              <a:t>‹#›</a:t>
            </a:fld>
            <a:r>
              <a:rPr kumimoji="0" lang="en-US" altLang="ko-KR" sz="800">
                <a:solidFill>
                  <a:srgbClr val="262626"/>
                </a:solidFill>
                <a:ea typeface="맑은 고딕"/>
              </a:rPr>
              <a:t>/41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7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9FFDF-2FB2-49F0-A3C8-6A0E957CE941}" type="datetimeFigureOut">
              <a:rPr lang="en-US" altLang="ko-KR"/>
              <a:pPr>
                <a:defRPr/>
              </a:pPr>
              <a:t>4/26/2018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EB7531-74D8-489E-B0FA-EAF3685333D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26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12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5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01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7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48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5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/>
                <a:ea typeface="HY헤드라인M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/>
                <a:ea typeface="HY헤드라인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>
                <a:solidFill>
                  <a:srgbClr val="262626"/>
                </a:solidFill>
                <a:ea typeface="맑은 고딕"/>
              </a:rPr>
              <a:pPr algn="ctr">
                <a:defRPr/>
              </a:pPr>
              <a:t>‹#›</a:t>
            </a:fld>
            <a:r>
              <a:rPr kumimoji="0" lang="en-US" altLang="ko-KR" sz="800">
                <a:solidFill>
                  <a:srgbClr val="262626"/>
                </a:solidFill>
                <a:ea typeface="맑은 고딕"/>
              </a:rPr>
              <a:t>/41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38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7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63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37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6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2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50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3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1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46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01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62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05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97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27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8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3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6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90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4/26/2018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4/26/2018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10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05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8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1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3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7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9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1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4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>
              <a:defRPr/>
            </a:pPr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/>
                <a:ea typeface="HY나무L"/>
              </a:defRPr>
            </a:lvl3pPr>
            <a:lvl4pPr>
              <a:defRPr sz="1400">
                <a:latin typeface="휴먼편지체"/>
                <a:ea typeface="휴먼편지체"/>
              </a:defRPr>
            </a:lvl4pPr>
          </a:lstStyle>
          <a:p>
            <a:pPr lvl="0" eaLnBrk="1" latinLnBrk="0" hangingPunct="1">
              <a:defRPr/>
            </a:pPr>
            <a:r>
              <a:rPr lang="ko-KR" altLang="en-US"/>
              <a:t>마스터 텍스트 스타일을 편집합니다</a:t>
            </a:r>
          </a:p>
          <a:p>
            <a:pPr lvl="1" eaLnBrk="1" latinLnBrk="0" hangingPunct="1">
              <a:defRPr/>
            </a:pPr>
            <a:r>
              <a:rPr lang="ko-KR" altLang="en-US"/>
              <a:t>둘째 수준</a:t>
            </a:r>
          </a:p>
          <a:p>
            <a:pPr lvl="2" eaLnBrk="1" latinLnBrk="0" hangingPunct="1">
              <a:defRPr/>
            </a:pPr>
            <a:r>
              <a:rPr lang="ko-KR" altLang="en-US"/>
              <a:t>셋째 수준</a:t>
            </a:r>
          </a:p>
          <a:p>
            <a:pPr lvl="3" eaLnBrk="1" latinLnBrk="0" hangingPunct="1">
              <a:defRPr/>
            </a:pPr>
            <a:r>
              <a:rPr lang="ko-KR" altLang="en-US"/>
              <a:t>넷째 수준</a:t>
            </a:r>
          </a:p>
          <a:p>
            <a:pPr lvl="4" eaLnBrk="1" latinLnBrk="0" hangingPunct="1">
              <a:defRPr/>
            </a:pPr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70596-DAFA-46D2-82A7-2B6B5F8E0EA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7" y="3984220"/>
            <a:ext cx="40385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7" y="3984220"/>
            <a:ext cx="40385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172" y="6245233"/>
            <a:ext cx="2133618" cy="47626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400" b="0" i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2018-04-26</a:t>
            </a:fld>
            <a:endParaRPr kumimoji="1" lang="ko-KR" altLang="en-US" sz="1400" b="0" i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67" y="6245233"/>
            <a:ext cx="2895609" cy="47626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9" y="6245233"/>
            <a:ext cx="2133562" cy="47626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2F347AC-0C1A-473D-8144-BB42FA60F1CB}" type="slidenum">
              <a:rPr kumimoji="1" lang="ko-KR" altLang="en-US" sz="1400" b="0" i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400" b="0" i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fld id="{09E664EE-5413-40D5-AD35-00A7C10528A8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4450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2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1">
              <a:rPr lang="ko-KR" altLang="en-US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2" r:id="rId8"/>
    <p:sldLayoutId id="2147483717" r:id="rId9"/>
    <p:sldLayoutId id="2147483719" r:id="rId10"/>
    <p:sldLayoutId id="2147483720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9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객체 다루기 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4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b="0" dirty="0" smtClean="0"/>
              <a:t>학생의 성적 기록을 </a:t>
            </a:r>
            <a:r>
              <a:rPr lang="ko-KR" altLang="en-US" sz="1800" b="0" dirty="0" err="1" smtClean="0"/>
              <a:t>모델하는</a:t>
            </a:r>
            <a:r>
              <a:rPr lang="ko-KR" altLang="en-US" sz="1800" b="0" dirty="0" smtClean="0"/>
              <a:t> 클래스를 작성한다</a:t>
            </a:r>
            <a:r>
              <a:rPr lang="en-US" altLang="ko-KR" sz="1800" b="0" dirty="0" smtClean="0"/>
              <a:t>.</a:t>
            </a:r>
          </a:p>
          <a:p>
            <a:r>
              <a:rPr lang="ko-KR" altLang="en-US" sz="1800" b="0" dirty="0" smtClean="0"/>
              <a:t>학생의 성적을 과제 점수와 시험 점수로 이루어져 있으면 학생들의 총점을 계산한 후 총점에 과제 점수와 시험 수의 반영률을 </a:t>
            </a:r>
            <a:r>
              <a:rPr lang="en-US" altLang="ko-KR" sz="1800" b="0" dirty="0" smtClean="0"/>
              <a:t>40%</a:t>
            </a:r>
            <a:r>
              <a:rPr lang="ko-KR" altLang="en-US" sz="1800" b="0" dirty="0" smtClean="0"/>
              <a:t>와 </a:t>
            </a:r>
            <a:r>
              <a:rPr lang="en-US" altLang="ko-KR" sz="1800" b="0" dirty="0" smtClean="0"/>
              <a:t>60%</a:t>
            </a:r>
            <a:r>
              <a:rPr lang="ko-KR" altLang="en-US" sz="1800" b="0" dirty="0" smtClean="0"/>
              <a:t>로 설정한다</a:t>
            </a:r>
            <a:r>
              <a:rPr lang="en-US" altLang="ko-KR" sz="1800" b="0" dirty="0" smtClean="0"/>
              <a:t>.</a:t>
            </a:r>
          </a:p>
          <a:p>
            <a:r>
              <a:rPr lang="ko-KR" altLang="en-US" sz="1800" b="0" dirty="0" smtClean="0"/>
              <a:t>학점 부여 기준은 </a:t>
            </a:r>
            <a:endParaRPr lang="en-US" altLang="ko-KR" sz="1800" b="0" dirty="0" smtClean="0"/>
          </a:p>
          <a:p>
            <a:pPr lvl="1"/>
            <a:r>
              <a:rPr lang="ko-KR" altLang="en-US" sz="1600" b="0" dirty="0" smtClean="0"/>
              <a:t>총점이 </a:t>
            </a:r>
            <a:r>
              <a:rPr lang="en-US" altLang="ko-KR" sz="1600" b="0" dirty="0" smtClean="0"/>
              <a:t>90</a:t>
            </a:r>
            <a:r>
              <a:rPr lang="ko-KR" altLang="en-US" sz="1600" b="0" dirty="0" smtClean="0"/>
              <a:t>이상이면 </a:t>
            </a:r>
            <a:r>
              <a:rPr lang="en-US" altLang="ko-KR" sz="1600" b="0" dirty="0" smtClean="0"/>
              <a:t>A</a:t>
            </a:r>
            <a:r>
              <a:rPr lang="ko-KR" altLang="en-US" sz="1600" b="0" dirty="0" smtClean="0"/>
              <a:t>이고 </a:t>
            </a:r>
            <a:endParaRPr lang="en-US" altLang="ko-KR" sz="1600" b="0" dirty="0" smtClean="0"/>
          </a:p>
          <a:p>
            <a:pPr lvl="1"/>
            <a:r>
              <a:rPr lang="ko-KR" altLang="en-US" sz="1600" b="0" dirty="0" smtClean="0"/>
              <a:t>총점이 </a:t>
            </a:r>
            <a:r>
              <a:rPr lang="en-US" altLang="ko-KR" sz="1600" b="0" dirty="0" smtClean="0"/>
              <a:t>80~89 </a:t>
            </a:r>
            <a:r>
              <a:rPr lang="ko-KR" altLang="en-US" sz="1600" b="0" dirty="0" smtClean="0"/>
              <a:t>이면 </a:t>
            </a:r>
            <a:r>
              <a:rPr lang="en-US" altLang="ko-KR" sz="1600" b="0" dirty="0" smtClean="0"/>
              <a:t>B</a:t>
            </a:r>
          </a:p>
          <a:p>
            <a:pPr lvl="1"/>
            <a:r>
              <a:rPr lang="ko-KR" altLang="en-US" sz="1600" b="0" dirty="0" smtClean="0"/>
              <a:t>총점이 </a:t>
            </a:r>
            <a:r>
              <a:rPr lang="en-US" altLang="ko-KR" sz="1600" b="0" dirty="0" smtClean="0"/>
              <a:t>70~79 </a:t>
            </a:r>
            <a:r>
              <a:rPr lang="ko-KR" altLang="en-US" sz="1600" b="0" dirty="0" smtClean="0"/>
              <a:t>이면 </a:t>
            </a:r>
            <a:r>
              <a:rPr lang="en-US" altLang="ko-KR" sz="1600" b="0" dirty="0" smtClean="0"/>
              <a:t>C</a:t>
            </a:r>
          </a:p>
          <a:p>
            <a:pPr lvl="1"/>
            <a:r>
              <a:rPr lang="ko-KR" altLang="en-US" sz="1600" b="0" dirty="0" smtClean="0"/>
              <a:t>총점이 </a:t>
            </a:r>
            <a:r>
              <a:rPr lang="en-US" altLang="ko-KR" sz="1600" b="0" dirty="0" smtClean="0"/>
              <a:t>60~69 </a:t>
            </a:r>
            <a:r>
              <a:rPr lang="ko-KR" altLang="en-US" sz="1600" b="0" dirty="0" smtClean="0"/>
              <a:t>이면 </a:t>
            </a:r>
            <a:r>
              <a:rPr lang="en-US" altLang="ko-KR" sz="1600" b="0" dirty="0" smtClean="0"/>
              <a:t>D</a:t>
            </a:r>
          </a:p>
          <a:p>
            <a:pPr lvl="1"/>
            <a:r>
              <a:rPr lang="ko-KR" altLang="en-US" sz="1600" b="0" dirty="0" smtClean="0"/>
              <a:t>총점이 </a:t>
            </a:r>
            <a:r>
              <a:rPr lang="en-US" altLang="ko-KR" sz="1600" b="0" dirty="0" smtClean="0"/>
              <a:t>60</a:t>
            </a:r>
            <a:r>
              <a:rPr lang="ko-KR" altLang="en-US" sz="1600" b="0" dirty="0" smtClean="0"/>
              <a:t>미만이면 </a:t>
            </a:r>
            <a:r>
              <a:rPr lang="en-US" altLang="ko-KR" sz="1600" b="0" dirty="0" smtClean="0"/>
              <a:t>F</a:t>
            </a:r>
            <a:endParaRPr lang="ko-KR" altLang="en-US" sz="16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 </a:t>
            </a:r>
            <a:r>
              <a:rPr lang="ko-KR" altLang="en-US" dirty="0"/>
              <a:t>클래스와 객체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22326" y="3975471"/>
            <a:ext cx="6235699" cy="2405857"/>
            <a:chOff x="860426" y="2518568"/>
            <a:chExt cx="6235699" cy="2405857"/>
          </a:xfrm>
        </p:grpSpPr>
        <p:graphicFrame>
          <p:nvGraphicFramePr>
            <p:cNvPr id="5" name="내용 개체 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31081091"/>
                </p:ext>
              </p:extLst>
            </p:nvPr>
          </p:nvGraphicFramePr>
          <p:xfrm>
            <a:off x="860426" y="2852738"/>
            <a:ext cx="1949450" cy="146304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949450">
                    <a:extLst>
                      <a:ext uri="{9D8B030D-6E8A-4147-A177-3AD203B41FA5}">
                        <a16:colId xmlns:a16="http://schemas.microsoft.com/office/drawing/2014/main" val="4188478471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400" dirty="0" smtClean="0"/>
                          <a:t>&lt;&lt;Student&gt;&gt;</a:t>
                        </a:r>
                      </a:p>
                      <a:p>
                        <a:pPr latinLnBrk="1"/>
                        <a:r>
                          <a:rPr lang="en-US" altLang="ko-KR" sz="1400" dirty="0" err="1" smtClean="0"/>
                          <a:t>name:string</a:t>
                        </a:r>
                        <a:endParaRPr lang="en-US" altLang="ko-KR" sz="1400" dirty="0" smtClean="0"/>
                      </a:p>
                      <a:p>
                        <a:pPr latinLnBrk="1"/>
                        <a:r>
                          <a:rPr lang="en-US" altLang="ko-KR" sz="1400" dirty="0" err="1" smtClean="0"/>
                          <a:t>assignmentScore:int</a:t>
                        </a:r>
                        <a:endParaRPr lang="en-US" altLang="ko-KR" sz="1400" dirty="0" smtClean="0"/>
                      </a:p>
                      <a:p>
                        <a:pPr latinLnBrk="1"/>
                        <a:r>
                          <a:rPr lang="en-US" altLang="ko-KR" sz="1400" dirty="0" err="1" smtClean="0"/>
                          <a:t>examScore:int</a:t>
                        </a:r>
                        <a:endParaRPr lang="ko-KR" altLang="en-US" sz="1400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0812143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400" dirty="0" err="1" smtClean="0"/>
                          <a:t>getGrade</a:t>
                        </a:r>
                        <a:r>
                          <a:rPr lang="en-US" altLang="ko-KR" sz="1400" dirty="0" smtClean="0"/>
                          <a:t>()</a:t>
                        </a:r>
                        <a:r>
                          <a:rPr lang="en-US" altLang="ko-KR" sz="1400" baseline="0" dirty="0" smtClean="0"/>
                          <a:t> : char</a:t>
                        </a:r>
                        <a:endParaRPr lang="en-US" altLang="ko-KR" sz="1400" dirty="0" smtClean="0"/>
                      </a:p>
                      <a:p>
                        <a:pPr latinLnBrk="1"/>
                        <a:r>
                          <a:rPr lang="en-US" altLang="ko-KR" sz="1400" dirty="0" err="1" smtClean="0"/>
                          <a:t>toString</a:t>
                        </a:r>
                        <a:r>
                          <a:rPr lang="en-US" altLang="ko-KR" sz="1400" dirty="0" smtClean="0"/>
                          <a:t>()</a:t>
                        </a:r>
                        <a:r>
                          <a:rPr lang="en-US" altLang="ko-KR" sz="1400" baseline="0" dirty="0" smtClean="0"/>
                          <a:t> : string</a:t>
                        </a:r>
                        <a:endParaRPr lang="ko-KR" altLang="en-US" sz="1400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77833097"/>
                    </a:ext>
                  </a:extLst>
                </a:tr>
              </a:tbl>
            </a:graphicData>
          </a:graphic>
        </p:graphicFrame>
        <p:sp>
          <p:nvSpPr>
            <p:cNvPr id="6" name="직사각형 5"/>
            <p:cNvSpPr/>
            <p:nvPr/>
          </p:nvSpPr>
          <p:spPr>
            <a:xfrm>
              <a:off x="4143375" y="2518568"/>
              <a:ext cx="2952750" cy="118729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400" dirty="0" smtClean="0"/>
                <a:t>&lt;&lt;</a:t>
              </a:r>
              <a:r>
                <a:rPr lang="ko-KR" altLang="en-US" sz="1400" dirty="0" err="1" smtClean="0"/>
                <a:t>객체이름</a:t>
              </a:r>
              <a:r>
                <a:rPr lang="en-US" altLang="ko-KR" sz="1400" dirty="0" smtClean="0"/>
                <a:t>: student1&gt;&gt;</a:t>
              </a:r>
            </a:p>
            <a:p>
              <a:r>
                <a:rPr lang="en-US" altLang="ko-KR" sz="1400" dirty="0" smtClean="0"/>
                <a:t>name=</a:t>
              </a:r>
              <a:r>
                <a:rPr lang="ko-KR" altLang="en-US" sz="1400" dirty="0" smtClean="0"/>
                <a:t>선남</a:t>
              </a:r>
              <a:endParaRPr lang="en-US" altLang="ko-KR" sz="1400" dirty="0" smtClean="0"/>
            </a:p>
            <a:p>
              <a:r>
                <a:rPr lang="en-US" altLang="ko-KR" sz="1400" dirty="0" err="1" smtClean="0"/>
                <a:t>assignmentScore</a:t>
              </a:r>
              <a:r>
                <a:rPr lang="en-US" altLang="ko-KR" sz="1400" dirty="0" smtClean="0"/>
                <a:t> : 91</a:t>
              </a:r>
            </a:p>
            <a:p>
              <a:r>
                <a:rPr lang="en-US" altLang="ko-KR" sz="1400" dirty="0" err="1" smtClean="0"/>
                <a:t>examScore</a:t>
              </a:r>
              <a:r>
                <a:rPr lang="en-US" altLang="ko-KR" sz="1400" dirty="0" smtClean="0"/>
                <a:t>: 84</a:t>
              </a:r>
              <a:endParaRPr lang="ko-KR" altLang="en-US" sz="14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43375" y="3763962"/>
              <a:ext cx="2952750" cy="116046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400" dirty="0" smtClean="0"/>
                <a:t>&lt;&lt;</a:t>
              </a:r>
              <a:r>
                <a:rPr lang="ko-KR" altLang="en-US" sz="1400" dirty="0" err="1" smtClean="0"/>
                <a:t>객체이름</a:t>
              </a:r>
              <a:r>
                <a:rPr lang="en-US" altLang="ko-KR" sz="1400" dirty="0" smtClean="0"/>
                <a:t>: student2&gt;&gt;</a:t>
              </a:r>
            </a:p>
            <a:p>
              <a:r>
                <a:rPr lang="en-US" altLang="ko-KR" sz="1400" dirty="0" smtClean="0"/>
                <a:t>name=</a:t>
              </a:r>
              <a:r>
                <a:rPr lang="ko-KR" altLang="en-US" sz="1400" dirty="0" smtClean="0"/>
                <a:t>선녀</a:t>
              </a:r>
              <a:endParaRPr lang="en-US" altLang="ko-KR" sz="1400" dirty="0"/>
            </a:p>
            <a:p>
              <a:r>
                <a:rPr lang="en-US" altLang="ko-KR" sz="1400" dirty="0" err="1"/>
                <a:t>assignmentScore</a:t>
              </a:r>
              <a:r>
                <a:rPr lang="en-US" altLang="ko-KR" sz="1400" dirty="0"/>
                <a:t> : </a:t>
              </a:r>
              <a:r>
                <a:rPr lang="en-US" altLang="ko-KR" sz="1400" dirty="0" smtClean="0"/>
                <a:t>86</a:t>
              </a:r>
              <a:endParaRPr lang="en-US" altLang="ko-KR" sz="1400" dirty="0"/>
            </a:p>
            <a:p>
              <a:r>
                <a:rPr lang="en-US" altLang="ko-KR" sz="1400" dirty="0" err="1"/>
                <a:t>examScore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95</a:t>
              </a:r>
              <a:endParaRPr lang="ko-KR" altLang="en-US" sz="1400" dirty="0"/>
            </a:p>
          </p:txBody>
        </p:sp>
        <p:cxnSp>
          <p:nvCxnSpPr>
            <p:cNvPr id="8" name="직선 화살표 연결선 7"/>
            <p:cNvCxnSpPr>
              <a:endCxn id="6" idx="1"/>
            </p:cNvCxnSpPr>
            <p:nvPr/>
          </p:nvCxnSpPr>
          <p:spPr>
            <a:xfrm flipV="1">
              <a:off x="2809876" y="3112214"/>
              <a:ext cx="1333499" cy="269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809876" y="4085430"/>
              <a:ext cx="1333499" cy="172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73924" y="285273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/>
                <a:t>객체생성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3923" y="42241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/>
                <a:t>객체생성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90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69224" y="774701"/>
            <a:ext cx="5070288" cy="4172203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import </a:t>
            </a:r>
            <a:r>
              <a:rPr lang="en-US" altLang="ko-KR" sz="1400" b="0" dirty="0" err="1"/>
              <a:t>java.util.Scanner</a:t>
            </a:r>
            <a:r>
              <a:rPr lang="en-US" altLang="ko-KR" sz="1400" b="0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public class Student{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   // </a:t>
            </a:r>
            <a:r>
              <a:rPr lang="ko-KR" altLang="en-US" sz="1400" b="0" dirty="0"/>
              <a:t>객체 변수들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String name;	</a:t>
            </a:r>
            <a:r>
              <a:rPr lang="en-US" altLang="ko-KR" sz="1400" b="0" dirty="0" smtClean="0"/>
              <a:t>// </a:t>
            </a:r>
            <a:r>
              <a:rPr lang="ko-KR" altLang="en-US" sz="1400" b="0" dirty="0"/>
              <a:t>이름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</a:t>
            </a:r>
            <a:r>
              <a:rPr lang="en-US" altLang="ko-KR" sz="1400" b="0" dirty="0" err="1"/>
              <a:t>assignmentScore</a:t>
            </a:r>
            <a:r>
              <a:rPr lang="en-US" altLang="ko-KR" sz="1400" b="0" dirty="0" smtClean="0"/>
              <a:t>;// </a:t>
            </a:r>
            <a:r>
              <a:rPr lang="ko-KR" altLang="en-US" sz="1400" b="0" dirty="0"/>
              <a:t>과제 점수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</a:t>
            </a:r>
            <a:r>
              <a:rPr lang="en-US" altLang="ko-KR" sz="1400" b="0" dirty="0" err="1"/>
              <a:t>examScore</a:t>
            </a:r>
            <a:r>
              <a:rPr lang="en-US" altLang="ko-KR" sz="1400" b="0" dirty="0"/>
              <a:t>;	// </a:t>
            </a:r>
            <a:r>
              <a:rPr lang="ko-KR" altLang="en-US" sz="1400" b="0" dirty="0"/>
              <a:t>시험 점수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 smtClean="0"/>
              <a:t>    </a:t>
            </a:r>
            <a:r>
              <a:rPr lang="en-US" altLang="ko-KR" sz="1400" b="0" dirty="0"/>
              <a:t>// </a:t>
            </a:r>
            <a:r>
              <a:rPr lang="ko-KR" altLang="en-US" sz="1400" b="0" dirty="0"/>
              <a:t>객체 </a:t>
            </a:r>
            <a:r>
              <a:rPr lang="ko-KR" altLang="en-US" sz="1400" b="0" dirty="0" err="1"/>
              <a:t>메소드들</a:t>
            </a:r>
            <a:endParaRPr lang="ko-KR" altLang="en-US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// </a:t>
            </a:r>
            <a:r>
              <a:rPr lang="ko-KR" altLang="en-US" sz="1400" b="0" dirty="0"/>
              <a:t>현 </a:t>
            </a:r>
            <a:r>
              <a:rPr lang="en-US" altLang="ko-KR" sz="1400" b="0" dirty="0"/>
              <a:t>Student </a:t>
            </a:r>
            <a:r>
              <a:rPr lang="ko-KR" altLang="en-US" sz="1400" b="0" dirty="0"/>
              <a:t>객체의 정보에 대한 문자열을 반환한다</a:t>
            </a:r>
            <a:r>
              <a:rPr lang="en-US" altLang="ko-KR" sz="1400" b="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   public String </a:t>
            </a:r>
            <a:r>
              <a:rPr lang="en-US" altLang="ko-KR" sz="1400" b="0" dirty="0" err="1"/>
              <a:t>toString</a:t>
            </a:r>
            <a:r>
              <a:rPr lang="en-US" altLang="ko-KR" sz="1400" b="0" dirty="0"/>
              <a:t>( )   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String </a:t>
            </a:r>
            <a:r>
              <a:rPr lang="en-US" altLang="ko-KR" sz="1400" b="0" dirty="0" err="1"/>
              <a:t>str</a:t>
            </a:r>
            <a:r>
              <a:rPr lang="en-US" altLang="ko-KR" sz="1400" b="0" dirty="0"/>
              <a:t> = "";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/>
              <a:t>str</a:t>
            </a:r>
            <a:r>
              <a:rPr lang="en-US" altLang="ko-KR" sz="1400" b="0" dirty="0"/>
              <a:t> += "</a:t>
            </a:r>
            <a:r>
              <a:rPr lang="ko-KR" altLang="en-US" sz="1400" b="0" dirty="0"/>
              <a:t>이름</a:t>
            </a:r>
            <a:r>
              <a:rPr lang="en-US" altLang="ko-KR" sz="1400" b="0" dirty="0"/>
              <a:t>: " + name + "\n";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/>
              <a:t>str</a:t>
            </a:r>
            <a:r>
              <a:rPr lang="en-US" altLang="ko-KR" sz="1400" b="0" dirty="0"/>
              <a:t> += "</a:t>
            </a:r>
            <a:r>
              <a:rPr lang="ko-KR" altLang="en-US" sz="1400" b="0" dirty="0"/>
              <a:t>과제 점수</a:t>
            </a:r>
            <a:r>
              <a:rPr lang="en-US" altLang="ko-KR" sz="1400" b="0" dirty="0"/>
              <a:t>: " + </a:t>
            </a:r>
            <a:r>
              <a:rPr lang="en-US" altLang="ko-KR" sz="1400" b="0" dirty="0" err="1"/>
              <a:t>assignmentScore</a:t>
            </a:r>
            <a:r>
              <a:rPr lang="en-US" altLang="ko-KR" sz="1400" b="0" dirty="0"/>
              <a:t> + "\n";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/>
              <a:t>str</a:t>
            </a:r>
            <a:r>
              <a:rPr lang="en-US" altLang="ko-KR" sz="1400" b="0" dirty="0"/>
              <a:t> += "</a:t>
            </a:r>
            <a:r>
              <a:rPr lang="ko-KR" altLang="en-US" sz="1400" b="0" dirty="0"/>
              <a:t>시험 점수</a:t>
            </a:r>
            <a:r>
              <a:rPr lang="en-US" altLang="ko-KR" sz="1400" b="0" dirty="0"/>
              <a:t>: " + </a:t>
            </a:r>
            <a:r>
              <a:rPr lang="en-US" altLang="ko-KR" sz="1400" b="0" dirty="0" err="1"/>
              <a:t>examScore</a:t>
            </a:r>
            <a:r>
              <a:rPr lang="en-US" altLang="ko-KR" sz="1400" b="0" dirty="0"/>
              <a:t> + "\n";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/>
              <a:t>str</a:t>
            </a:r>
            <a:r>
              <a:rPr lang="en-US" altLang="ko-KR" sz="1400" b="0" dirty="0"/>
              <a:t> += "</a:t>
            </a:r>
            <a:r>
              <a:rPr lang="ko-KR" altLang="en-US" sz="1400" b="0" dirty="0"/>
              <a:t>학점</a:t>
            </a:r>
            <a:r>
              <a:rPr lang="en-US" altLang="ko-KR" sz="1400" b="0" dirty="0"/>
              <a:t>: " + </a:t>
            </a:r>
            <a:r>
              <a:rPr lang="en-US" altLang="ko-KR" sz="1400" b="0" dirty="0" err="1"/>
              <a:t>getGrade</a:t>
            </a:r>
            <a:r>
              <a:rPr lang="en-US" altLang="ko-KR" sz="1400" b="0" dirty="0"/>
              <a:t>( ) + "\n";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return </a:t>
            </a:r>
            <a:r>
              <a:rPr lang="en-US" altLang="ko-KR" sz="1400" b="0" dirty="0" err="1"/>
              <a:t>str</a:t>
            </a:r>
            <a:r>
              <a:rPr lang="en-US" altLang="ko-KR" sz="1400" b="0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   </a:t>
            </a:r>
            <a:endParaRPr lang="ko-KR" altLang="en-US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Student </a:t>
            </a:r>
            <a:r>
              <a:rPr lang="ko-KR" altLang="en-US" dirty="0" smtClean="0"/>
              <a:t>클래스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82896" y="2157936"/>
            <a:ext cx="4261104" cy="46166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학생의 학점을 반환한다</a:t>
            </a:r>
          </a:p>
          <a:p>
            <a:r>
              <a:rPr lang="ko-KR" altLang="en-US" sz="1400" dirty="0" smtClean="0"/>
              <a:t> </a:t>
            </a:r>
            <a:r>
              <a:rPr lang="en-US" altLang="ko-KR" sz="1400" dirty="0"/>
              <a:t>public char </a:t>
            </a:r>
            <a:r>
              <a:rPr lang="en-US" altLang="ko-KR" sz="1400" dirty="0" err="1"/>
              <a:t>getGrade</a:t>
            </a:r>
            <a:r>
              <a:rPr lang="en-US" altLang="ko-KR" sz="1400" dirty="0"/>
              <a:t>( )   {</a:t>
            </a:r>
          </a:p>
          <a:p>
            <a:r>
              <a:rPr lang="en-US" altLang="ko-KR" sz="1400" dirty="0" smtClean="0"/>
              <a:t>    char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;	// </a:t>
            </a:r>
            <a:r>
              <a:rPr lang="ko-KR" altLang="en-US" sz="1400" dirty="0"/>
              <a:t>학생의 학점</a:t>
            </a:r>
          </a:p>
          <a:p>
            <a:r>
              <a:rPr lang="en-US" altLang="ko-KR" sz="1400" dirty="0" smtClean="0"/>
              <a:t>    double total; // </a:t>
            </a:r>
            <a:r>
              <a:rPr lang="ko-KR" altLang="en-US" sz="1400" dirty="0"/>
              <a:t>학생의 점수들의 총점</a:t>
            </a:r>
          </a:p>
          <a:p>
            <a:r>
              <a:rPr lang="en-US" altLang="ko-KR" sz="1400" dirty="0" smtClean="0"/>
              <a:t>    // </a:t>
            </a:r>
            <a:r>
              <a:rPr lang="ko-KR" altLang="en-US" sz="1400" dirty="0"/>
              <a:t>학생의 점수들의 총점을 계산한다</a:t>
            </a:r>
          </a:p>
          <a:p>
            <a:r>
              <a:rPr lang="en-US" altLang="ko-KR" sz="1400" dirty="0" smtClean="0"/>
              <a:t>    total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assignmentScore</a:t>
            </a:r>
            <a:r>
              <a:rPr lang="en-US" altLang="ko-KR" sz="1400" dirty="0"/>
              <a:t>*0.4 + </a:t>
            </a:r>
            <a:r>
              <a:rPr lang="en-US" altLang="ko-KR" sz="1400" dirty="0" err="1"/>
              <a:t>examScore</a:t>
            </a:r>
            <a:r>
              <a:rPr lang="en-US" altLang="ko-KR" sz="1400" dirty="0"/>
              <a:t>*0.6;</a:t>
            </a:r>
          </a:p>
          <a:p>
            <a:r>
              <a:rPr lang="en-US" altLang="ko-KR" sz="1400" dirty="0" smtClean="0"/>
              <a:t>    // </a:t>
            </a:r>
            <a:r>
              <a:rPr lang="ko-KR" altLang="en-US" sz="1400" dirty="0"/>
              <a:t>총점에 따라 학점을 부여한다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if(total &gt;= 90)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 = 'A';</a:t>
            </a:r>
          </a:p>
          <a:p>
            <a:r>
              <a:rPr lang="en-US" altLang="ko-KR" sz="1400" dirty="0"/>
              <a:t>        else if(total &gt;= 80)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 = 'B';</a:t>
            </a:r>
          </a:p>
          <a:p>
            <a:r>
              <a:rPr lang="en-US" altLang="ko-KR" sz="1400" dirty="0"/>
              <a:t>        else if(total &gt;= 70)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 = 'C';</a:t>
            </a:r>
          </a:p>
          <a:p>
            <a:r>
              <a:rPr lang="en-US" altLang="ko-KR" sz="1400" dirty="0"/>
              <a:t>        else if(total &gt;= 60)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 = 'D';</a:t>
            </a:r>
          </a:p>
          <a:p>
            <a:r>
              <a:rPr lang="en-US" altLang="ko-KR" sz="1400" dirty="0"/>
              <a:t>        else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 = 'F';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return </a:t>
            </a:r>
            <a:r>
              <a:rPr lang="en-US" altLang="ko-KR" sz="1400" dirty="0" err="1"/>
              <a:t>letterGrade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998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6030408" cy="363813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sz="1400" b="0" dirty="0"/>
              <a:t>public class </a:t>
            </a:r>
            <a:r>
              <a:rPr lang="en-US" altLang="ko-KR" sz="1400" b="0" dirty="0" err="1"/>
              <a:t>StudentDriver</a:t>
            </a:r>
            <a:r>
              <a:rPr lang="en-US" altLang="ko-KR" sz="1400" b="0" dirty="0"/>
              <a:t>{</a:t>
            </a:r>
          </a:p>
          <a:p>
            <a:pPr marL="0" indent="0">
              <a:buNone/>
            </a:pPr>
            <a:r>
              <a:rPr lang="en-US" altLang="ko-KR" sz="1400" b="0" dirty="0"/>
              <a:t>   public static void main 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){</a:t>
            </a:r>
          </a:p>
          <a:p>
            <a:pPr marL="0" indent="0">
              <a:buNone/>
            </a:pPr>
            <a:r>
              <a:rPr lang="en-US" altLang="ko-KR" sz="1400" b="0" dirty="0"/>
              <a:t>     // </a:t>
            </a:r>
            <a:r>
              <a:rPr lang="ko-KR" altLang="en-US" sz="1400" b="0" dirty="0"/>
              <a:t>첫 번째 학생을 나타내는 객체를 만든다</a:t>
            </a:r>
          </a:p>
          <a:p>
            <a:pPr marL="0" indent="0">
              <a:buNone/>
            </a:pPr>
            <a:r>
              <a:rPr lang="ko-KR" altLang="en-US" sz="1400" b="0" dirty="0"/>
              <a:t>     </a:t>
            </a:r>
            <a:r>
              <a:rPr lang="en-US" altLang="ko-KR" sz="1400" b="0" dirty="0"/>
              <a:t>Student stud1 = new Student( );</a:t>
            </a:r>
          </a:p>
          <a:p>
            <a:pPr marL="0" indent="0">
              <a:buNone/>
            </a:pPr>
            <a:r>
              <a:rPr lang="en-US" altLang="ko-KR" sz="1400" b="0" dirty="0"/>
              <a:t>     // </a:t>
            </a:r>
            <a:r>
              <a:rPr lang="ko-KR" altLang="en-US" sz="1400" b="0" dirty="0"/>
              <a:t>첫 번째 학생의 이름을 정한다</a:t>
            </a:r>
          </a:p>
          <a:p>
            <a:pPr marL="0" indent="0">
              <a:buNone/>
            </a:pPr>
            <a:r>
              <a:rPr lang="ko-KR" altLang="en-US" sz="1400" b="0" dirty="0"/>
              <a:t>     </a:t>
            </a:r>
            <a:r>
              <a:rPr lang="en-US" altLang="ko-KR" sz="1400" b="0" dirty="0"/>
              <a:t>stud1.name = "</a:t>
            </a:r>
            <a:r>
              <a:rPr lang="ko-KR" altLang="en-US" sz="1400" b="0" dirty="0"/>
              <a:t>선남</a:t>
            </a:r>
            <a:r>
              <a:rPr lang="en-US" altLang="ko-KR" sz="1400" b="0" dirty="0"/>
              <a:t>";</a:t>
            </a:r>
          </a:p>
          <a:p>
            <a:pPr marL="0" indent="0">
              <a:buNone/>
            </a:pPr>
            <a:r>
              <a:rPr lang="en-US" altLang="ko-KR" sz="1400" b="0" dirty="0"/>
              <a:t>     // </a:t>
            </a:r>
            <a:r>
              <a:rPr lang="ko-KR" altLang="en-US" sz="1400" b="0" dirty="0"/>
              <a:t>첫 번째 학생의 과제 점수를 준다</a:t>
            </a:r>
          </a:p>
          <a:p>
            <a:pPr marL="0" indent="0">
              <a:buNone/>
            </a:pPr>
            <a:r>
              <a:rPr lang="ko-KR" altLang="en-US" sz="1400" b="0" dirty="0"/>
              <a:t>     </a:t>
            </a:r>
            <a:r>
              <a:rPr lang="en-US" altLang="ko-KR" sz="1400" b="0" dirty="0"/>
              <a:t>stud1.assignmentScore = 91;</a:t>
            </a:r>
          </a:p>
          <a:p>
            <a:pPr marL="0" indent="0">
              <a:buNone/>
            </a:pPr>
            <a:r>
              <a:rPr lang="en-US" altLang="ko-KR" sz="1400" b="0" dirty="0"/>
              <a:t>     // </a:t>
            </a:r>
            <a:r>
              <a:rPr lang="ko-KR" altLang="en-US" sz="1400" b="0" dirty="0"/>
              <a:t>첫 번째 학생의 시험 점수를 준다</a:t>
            </a:r>
          </a:p>
          <a:p>
            <a:pPr marL="0" indent="0">
              <a:buNone/>
            </a:pPr>
            <a:r>
              <a:rPr lang="ko-KR" altLang="en-US" sz="1400" b="0" dirty="0"/>
              <a:t>     </a:t>
            </a:r>
            <a:r>
              <a:rPr lang="en-US" altLang="ko-KR" sz="1400" b="0" dirty="0"/>
              <a:t>stud1.examScore = 84;</a:t>
            </a:r>
          </a:p>
          <a:p>
            <a:pPr marL="0" indent="0">
              <a:buNone/>
            </a:pPr>
            <a:r>
              <a:rPr lang="en-US" altLang="ko-KR" sz="1400" b="0" dirty="0"/>
              <a:t>     // </a:t>
            </a:r>
            <a:r>
              <a:rPr lang="ko-KR" altLang="en-US" sz="1400" b="0" dirty="0"/>
              <a:t>첫 번째 학생의 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점수들과 학점을 출력한다</a:t>
            </a:r>
          </a:p>
          <a:p>
            <a:pPr marL="0" indent="0">
              <a:buNone/>
            </a:pPr>
            <a:r>
              <a:rPr lang="ko-KR" altLang="en-US" sz="1400" b="0" dirty="0"/>
              <a:t>     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(stud1.toString( ));</a:t>
            </a:r>
          </a:p>
          <a:p>
            <a:pPr marL="0" indent="0">
              <a:buNone/>
            </a:pPr>
            <a:r>
              <a:rPr lang="en-US" altLang="ko-KR" sz="1400" b="0" dirty="0"/>
              <a:t>     // </a:t>
            </a:r>
            <a:r>
              <a:rPr lang="ko-KR" altLang="en-US" sz="1400" b="0" dirty="0"/>
              <a:t>두 번째 학생을 나타내는 객체를 만든다</a:t>
            </a:r>
          </a:p>
          <a:p>
            <a:pPr marL="0" indent="0">
              <a:buNone/>
            </a:pPr>
            <a:endParaRPr lang="ko-KR" altLang="en-US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StudentDriver</a:t>
            </a:r>
            <a:r>
              <a:rPr lang="en-US" altLang="ko-KR" dirty="0" smtClean="0"/>
              <a:t> (</a:t>
            </a:r>
            <a:r>
              <a:rPr lang="ko-KR" altLang="en-US" dirty="0" smtClean="0"/>
              <a:t>객체 사용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44325" y="4217152"/>
            <a:ext cx="4572000" cy="24622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Student stud2 = new Student( );</a:t>
            </a:r>
          </a:p>
          <a:p>
            <a:r>
              <a:rPr lang="en-US" altLang="ko-KR" sz="1400" dirty="0"/>
              <a:t>     // </a:t>
            </a:r>
            <a:r>
              <a:rPr lang="ko-KR" altLang="en-US" sz="1400" dirty="0"/>
              <a:t>두 번째 학생의 이름을 정한다</a:t>
            </a:r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stud2.name = "</a:t>
            </a:r>
            <a:r>
              <a:rPr lang="ko-KR" altLang="en-US" sz="1400" dirty="0"/>
              <a:t>선녀</a:t>
            </a:r>
            <a:r>
              <a:rPr lang="en-US" altLang="ko-KR" sz="1400" dirty="0"/>
              <a:t>";</a:t>
            </a:r>
          </a:p>
          <a:p>
            <a:r>
              <a:rPr lang="en-US" altLang="ko-KR" sz="1400" dirty="0"/>
              <a:t>     // </a:t>
            </a:r>
            <a:r>
              <a:rPr lang="ko-KR" altLang="en-US" sz="1400" dirty="0"/>
              <a:t>두 번째 학생의 과제 점수를 준다</a:t>
            </a:r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stud2.assignmentScore = 86;</a:t>
            </a:r>
          </a:p>
          <a:p>
            <a:r>
              <a:rPr lang="en-US" altLang="ko-KR" sz="1400" dirty="0"/>
              <a:t>     // </a:t>
            </a:r>
            <a:r>
              <a:rPr lang="ko-KR" altLang="en-US" sz="1400" dirty="0"/>
              <a:t>두 번째 학생의 시험 점수를 준다</a:t>
            </a:r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stud2.examScore = 95;</a:t>
            </a:r>
          </a:p>
          <a:p>
            <a:r>
              <a:rPr lang="en-US" altLang="ko-KR" sz="1400" dirty="0"/>
              <a:t>     // </a:t>
            </a:r>
            <a:r>
              <a:rPr lang="ko-KR" altLang="en-US" sz="1400" dirty="0"/>
              <a:t>두 번째 학생의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점수들과 학점을 출력한다</a:t>
            </a:r>
          </a:p>
          <a:p>
            <a:r>
              <a:rPr lang="ko-KR" altLang="en-US" sz="1400" dirty="0"/>
              <a:t>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(stud2.toString( ));</a:t>
            </a:r>
          </a:p>
          <a:p>
            <a:r>
              <a:rPr lang="en-US" altLang="ko-KR" sz="1400" dirty="0"/>
              <a:t>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064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46842" y="835675"/>
            <a:ext cx="4951416" cy="425992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import </a:t>
            </a:r>
            <a:r>
              <a:rPr lang="en-US" altLang="ko-KR" sz="1400" b="0" dirty="0" err="1"/>
              <a:t>java.util.Scanner</a:t>
            </a:r>
            <a:r>
              <a:rPr lang="en-US" altLang="ko-KR" sz="1400" b="0" dirty="0" smtClean="0"/>
              <a:t>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public class </a:t>
            </a:r>
            <a:r>
              <a:rPr lang="en-US" altLang="ko-KR" sz="1400" b="0" dirty="0" smtClean="0"/>
              <a:t>Student2{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   // </a:t>
            </a:r>
            <a:r>
              <a:rPr lang="ko-KR" altLang="en-US" sz="1400" b="0" dirty="0"/>
              <a:t>객체 변수들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private String name;	</a:t>
            </a:r>
            <a:r>
              <a:rPr lang="en-US" altLang="ko-KR" sz="1400" b="0" dirty="0" smtClean="0"/>
              <a:t>   // </a:t>
            </a:r>
            <a:r>
              <a:rPr lang="ko-KR" altLang="en-US" sz="1400" b="0" dirty="0"/>
              <a:t>이름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private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</a:t>
            </a:r>
            <a:r>
              <a:rPr lang="en-US" altLang="ko-KR" sz="1400" b="0" dirty="0" err="1"/>
              <a:t>assignmentScore</a:t>
            </a:r>
            <a:r>
              <a:rPr lang="en-US" altLang="ko-KR" sz="1400" b="0" dirty="0" smtClean="0"/>
              <a:t>;  // </a:t>
            </a:r>
            <a:r>
              <a:rPr lang="ko-KR" altLang="en-US" sz="1400" b="0" dirty="0"/>
              <a:t>과제 점수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private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</a:t>
            </a:r>
            <a:r>
              <a:rPr lang="en-US" altLang="ko-KR" sz="1400" b="0" dirty="0" err="1"/>
              <a:t>examScore</a:t>
            </a:r>
            <a:r>
              <a:rPr lang="en-US" altLang="ko-KR" sz="1400" b="0" dirty="0"/>
              <a:t>;	</a:t>
            </a:r>
            <a:r>
              <a:rPr lang="en-US" altLang="ko-KR" sz="1400" b="0" dirty="0" smtClean="0"/>
              <a:t>    </a:t>
            </a:r>
            <a:r>
              <a:rPr lang="en-US" altLang="ko-KR" sz="1400" b="0" dirty="0"/>
              <a:t>// </a:t>
            </a:r>
            <a:r>
              <a:rPr lang="ko-KR" altLang="en-US" sz="1400" b="0" dirty="0"/>
              <a:t>시험 점수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    // </a:t>
            </a:r>
            <a:r>
              <a:rPr lang="ko-KR" altLang="en-US" sz="1400" b="0" dirty="0" err="1"/>
              <a:t>접근자</a:t>
            </a:r>
            <a:r>
              <a:rPr lang="ko-KR" altLang="en-US" sz="1400" b="0" dirty="0"/>
              <a:t> </a:t>
            </a:r>
            <a:r>
              <a:rPr lang="ko-KR" altLang="en-US" sz="1400" b="0" dirty="0" err="1" smtClean="0"/>
              <a:t>메소드</a:t>
            </a:r>
            <a:r>
              <a:rPr lang="en-US" altLang="ko-KR" sz="1400" b="0" dirty="0" smtClean="0">
                <a:sym typeface="Wingdings" panose="05000000000000000000" pitchFamily="2" charset="2"/>
              </a:rPr>
              <a:t> getter/setter </a:t>
            </a:r>
            <a:r>
              <a:rPr lang="ko-KR" altLang="en-US" sz="1400" b="0" dirty="0" smtClean="0">
                <a:sym typeface="Wingdings" panose="05000000000000000000" pitchFamily="2" charset="2"/>
              </a:rPr>
              <a:t>메서드 이용 </a:t>
            </a:r>
            <a:endParaRPr lang="ko-KR" altLang="en-US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 smtClean="0"/>
              <a:t>   </a:t>
            </a:r>
            <a:r>
              <a:rPr lang="en-US" altLang="ko-KR" sz="1400" b="0" dirty="0"/>
              <a:t>// </a:t>
            </a:r>
            <a:r>
              <a:rPr lang="ko-KR" altLang="en-US" sz="1400" b="0" dirty="0"/>
              <a:t>학생의 이름을 </a:t>
            </a:r>
            <a:r>
              <a:rPr lang="ko-KR" altLang="en-US" sz="1400" b="0" dirty="0" smtClean="0"/>
              <a:t>반환한다 </a:t>
            </a:r>
            <a:r>
              <a:rPr lang="en-US" altLang="ko-KR" sz="1400" b="0" dirty="0" smtClean="0"/>
              <a:t>//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 smtClean="0"/>
              <a:t>   </a:t>
            </a:r>
            <a:r>
              <a:rPr lang="en-US" altLang="ko-KR" sz="1400" b="0" dirty="0"/>
              <a:t>public String </a:t>
            </a:r>
            <a:r>
              <a:rPr lang="en-US" altLang="ko-KR" sz="1400" b="0" dirty="0" err="1"/>
              <a:t>getName</a:t>
            </a:r>
            <a:r>
              <a:rPr lang="en-US" altLang="ko-KR" sz="1400" b="0" dirty="0"/>
              <a:t>( </a:t>
            </a:r>
            <a:r>
              <a:rPr lang="en-US" altLang="ko-KR" sz="1400" b="0" dirty="0" smtClean="0"/>
              <a:t>)    </a:t>
            </a:r>
            <a:r>
              <a:rPr lang="en-US" altLang="ko-KR" sz="1400" b="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return </a:t>
            </a:r>
            <a:r>
              <a:rPr lang="en-US" altLang="ko-KR" sz="1400" b="0" dirty="0"/>
              <a:t>name;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   }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   // </a:t>
            </a:r>
            <a:r>
              <a:rPr lang="ko-KR" altLang="en-US" sz="1400" b="0" dirty="0"/>
              <a:t>학생의 과제 점수를 반환한다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</a:t>
            </a:r>
            <a:r>
              <a:rPr lang="en-US" altLang="ko-KR" sz="1400" b="0" dirty="0" err="1"/>
              <a:t>getAssignmentScore</a:t>
            </a:r>
            <a:r>
              <a:rPr lang="en-US" altLang="ko-KR" sz="1400" b="0" dirty="0"/>
              <a:t>( </a:t>
            </a:r>
            <a:r>
              <a:rPr lang="en-US" altLang="ko-KR" sz="1400" b="0" dirty="0" smtClean="0"/>
              <a:t>)  </a:t>
            </a:r>
            <a:r>
              <a:rPr lang="en-US" altLang="ko-KR" sz="1400" b="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return </a:t>
            </a:r>
            <a:r>
              <a:rPr lang="en-US" altLang="ko-KR" sz="1400" b="0" dirty="0" err="1"/>
              <a:t>assignmentScore</a:t>
            </a:r>
            <a:r>
              <a:rPr lang="en-US" altLang="ko-KR" sz="1400" b="0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   }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 smtClean="0"/>
              <a:t>   </a:t>
            </a:r>
            <a:r>
              <a:rPr lang="en-US" altLang="ko-KR" sz="1400" b="0" dirty="0" smtClean="0"/>
              <a:t>public char </a:t>
            </a:r>
            <a:r>
              <a:rPr lang="en-US" altLang="ko-KR" sz="1400" b="0" dirty="0" err="1" smtClean="0"/>
              <a:t>getGrade</a:t>
            </a:r>
            <a:r>
              <a:rPr lang="en-US" altLang="ko-KR" sz="1400" b="0" dirty="0" smtClean="0"/>
              <a:t>( ) /</a:t>
            </a:r>
            <a:r>
              <a:rPr lang="en-US" altLang="ko-KR" sz="1400" b="0" dirty="0" err="1" smtClean="0"/>
              <a:t>toString</a:t>
            </a:r>
            <a:r>
              <a:rPr lang="ko-KR" altLang="en-US" sz="1400" b="0" dirty="0" smtClean="0"/>
              <a:t>메서드</a:t>
            </a:r>
            <a:r>
              <a:rPr lang="en-US" altLang="ko-KR" sz="1400" b="0" dirty="0" smtClean="0"/>
              <a:t>…. </a:t>
            </a:r>
            <a:r>
              <a:rPr lang="ko-KR" altLang="en-US" sz="1400" b="0" dirty="0" smtClean="0"/>
              <a:t>동일 </a:t>
            </a:r>
            <a:endParaRPr lang="en-US" altLang="ko-KR" sz="1400" b="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       ……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    </a:t>
            </a:r>
            <a:endParaRPr lang="ko-KR" altLang="en-US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 smtClean="0"/>
              <a:t>문제</a:t>
            </a:r>
            <a:r>
              <a:rPr lang="en-US" altLang="ko-KR" sz="2000" dirty="0" smtClean="0"/>
              <a:t>2&gt; </a:t>
            </a:r>
            <a:r>
              <a:rPr lang="ko-KR" altLang="en-US" sz="2000" dirty="0" smtClean="0"/>
              <a:t>클래스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객체 사용 </a:t>
            </a:r>
            <a:r>
              <a:rPr lang="en-US" altLang="ko-KR" sz="2000" dirty="0" smtClean="0">
                <a:sym typeface="Wingdings" panose="05000000000000000000" pitchFamily="2" charset="2"/>
              </a:rPr>
              <a:t> </a:t>
            </a:r>
            <a:r>
              <a:rPr lang="ko-KR" altLang="en-US" sz="2000" dirty="0" smtClean="0">
                <a:sym typeface="Wingdings" panose="05000000000000000000" pitchFamily="2" charset="2"/>
              </a:rPr>
              <a:t>정보 감추기 </a:t>
            </a:r>
            <a:r>
              <a:rPr lang="en-US" altLang="ko-KR" sz="2000" dirty="0" smtClean="0">
                <a:sym typeface="Wingdings" panose="05000000000000000000" pitchFamily="2" charset="2"/>
              </a:rPr>
              <a:t>(</a:t>
            </a:r>
            <a:r>
              <a:rPr lang="ko-KR" altLang="en-US" sz="2000" dirty="0" smtClean="0"/>
              <a:t>접근 </a:t>
            </a:r>
            <a:r>
              <a:rPr lang="ko-KR" altLang="en-US" sz="2000" dirty="0" err="1" smtClean="0"/>
              <a:t>제한자이용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4960" y="1216153"/>
            <a:ext cx="2944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</a:t>
            </a:r>
            <a:r>
              <a:rPr lang="en-US" altLang="ko-KR" dirty="0" smtClean="0">
                <a:sym typeface="Wingdings" panose="05000000000000000000" pitchFamily="2" charset="2"/>
              </a:rPr>
              <a:t> private 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Getter/setter</a:t>
            </a:r>
            <a:r>
              <a:rPr lang="ko-KR" altLang="en-US" dirty="0" smtClean="0">
                <a:sym typeface="Wingdings" panose="05000000000000000000" pitchFamily="2" charset="2"/>
              </a:rPr>
              <a:t>메서드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값 접근 전달은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Getter </a:t>
            </a:r>
            <a:r>
              <a:rPr lang="ko-KR" altLang="en-US" dirty="0" smtClean="0">
                <a:sym typeface="Wingdings" panose="05000000000000000000" pitchFamily="2" charset="2"/>
              </a:rPr>
              <a:t>메서드 </a:t>
            </a:r>
            <a:endParaRPr lang="ko-KR" altLang="en-US" dirty="0"/>
          </a:p>
        </p:txBody>
      </p:sp>
      <p:graphicFrame>
        <p:nvGraphicFramePr>
          <p:cNvPr id="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586604"/>
              </p:ext>
            </p:extLst>
          </p:nvPr>
        </p:nvGraphicFramePr>
        <p:xfrm>
          <a:off x="1936750" y="5021275"/>
          <a:ext cx="194945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450">
                  <a:extLst>
                    <a:ext uri="{9D8B030D-6E8A-4147-A177-3AD203B41FA5}">
                      <a16:colId xmlns:a16="http://schemas.microsoft.com/office/drawing/2014/main" val="4188478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&lt;&lt;Student&gt;&gt;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name:string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assignmentScore:int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examScore:int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Setter/getter()</a:t>
                      </a:r>
                      <a:r>
                        <a:rPr lang="ko-KR" altLang="en-US" sz="1400" dirty="0" smtClean="0"/>
                        <a:t>메서드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getGrade</a:t>
                      </a:r>
                      <a:r>
                        <a:rPr lang="en-US" altLang="ko-KR" sz="1400" dirty="0" smtClean="0"/>
                        <a:t>()</a:t>
                      </a:r>
                      <a:r>
                        <a:rPr lang="en-US" altLang="ko-KR" sz="1400" baseline="0" dirty="0" smtClean="0"/>
                        <a:t> : char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toString</a:t>
                      </a:r>
                      <a:r>
                        <a:rPr lang="en-US" altLang="ko-KR" sz="1400" dirty="0" smtClean="0"/>
                        <a:t>()</a:t>
                      </a:r>
                      <a:r>
                        <a:rPr lang="en-US" altLang="ko-KR" sz="1400" baseline="0" dirty="0" smtClean="0"/>
                        <a:t> : string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309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411791" y="4291661"/>
            <a:ext cx="2952750" cy="118729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&lt;&lt;</a:t>
            </a:r>
            <a:r>
              <a:rPr lang="ko-KR" altLang="en-US" sz="1400" dirty="0" err="1" smtClean="0"/>
              <a:t>객체이름</a:t>
            </a:r>
            <a:r>
              <a:rPr lang="en-US" altLang="ko-KR" sz="1400" dirty="0" smtClean="0"/>
              <a:t>: student1&gt;&gt;</a:t>
            </a:r>
          </a:p>
          <a:p>
            <a:r>
              <a:rPr lang="en-US" altLang="ko-KR" sz="1400" dirty="0" smtClean="0"/>
              <a:t>name=</a:t>
            </a:r>
            <a:r>
              <a:rPr lang="ko-KR" altLang="en-US" sz="1400" dirty="0" smtClean="0"/>
              <a:t>선남</a:t>
            </a:r>
            <a:endParaRPr lang="en-US" altLang="ko-KR" sz="1400" dirty="0" smtClean="0"/>
          </a:p>
          <a:p>
            <a:r>
              <a:rPr lang="en-US" altLang="ko-KR" sz="1400" dirty="0" err="1" smtClean="0"/>
              <a:t>setassignmentScore</a:t>
            </a:r>
            <a:r>
              <a:rPr lang="en-US" altLang="ko-KR" sz="1400" dirty="0" smtClean="0"/>
              <a:t> : 91</a:t>
            </a:r>
          </a:p>
          <a:p>
            <a:r>
              <a:rPr lang="en-US" altLang="ko-KR" sz="1400" dirty="0" err="1" smtClean="0"/>
              <a:t>setexamScore</a:t>
            </a:r>
            <a:r>
              <a:rPr lang="en-US" altLang="ko-KR" sz="1400" dirty="0" smtClean="0"/>
              <a:t>: 84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5411791" y="5537055"/>
            <a:ext cx="2952750" cy="116046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&lt;&lt;</a:t>
            </a:r>
            <a:r>
              <a:rPr lang="ko-KR" altLang="en-US" sz="1400" dirty="0" err="1" smtClean="0"/>
              <a:t>객체이름</a:t>
            </a:r>
            <a:r>
              <a:rPr lang="en-US" altLang="ko-KR" sz="1400" dirty="0" smtClean="0"/>
              <a:t>: student2&gt;&gt;</a:t>
            </a:r>
          </a:p>
          <a:p>
            <a:r>
              <a:rPr lang="en-US" altLang="ko-KR" sz="1400" dirty="0" smtClean="0"/>
              <a:t>name=</a:t>
            </a:r>
            <a:r>
              <a:rPr lang="ko-KR" altLang="en-US" sz="1400" dirty="0" smtClean="0"/>
              <a:t>선녀</a:t>
            </a:r>
            <a:endParaRPr lang="en-US" altLang="ko-KR" sz="1400" dirty="0"/>
          </a:p>
          <a:p>
            <a:r>
              <a:rPr lang="en-US" altLang="ko-KR" sz="1400" dirty="0" err="1" smtClean="0"/>
              <a:t>setassignmentScore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86</a:t>
            </a:r>
            <a:endParaRPr lang="en-US" altLang="ko-KR" sz="1400" dirty="0"/>
          </a:p>
          <a:p>
            <a:r>
              <a:rPr lang="en-US" altLang="ko-KR" sz="1400" dirty="0" err="1" smtClean="0"/>
              <a:t>setexamScore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95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099452" y="5198543"/>
            <a:ext cx="1333499" cy="26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971666" y="6095452"/>
            <a:ext cx="1333499" cy="17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2354" y="543497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객체생성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195179" y="626769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객체생성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0017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16696" y="930149"/>
            <a:ext cx="4905696" cy="344611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sz="1400" b="0" dirty="0" smtClean="0"/>
              <a:t>public </a:t>
            </a:r>
            <a:r>
              <a:rPr lang="en-US" altLang="ko-KR" sz="1400" b="0" dirty="0"/>
              <a:t>class </a:t>
            </a:r>
            <a:r>
              <a:rPr lang="en-US" altLang="ko-KR" sz="1400" b="0" dirty="0" smtClean="0"/>
              <a:t>Student2Driver{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 smtClean="0"/>
              <a:t>   public </a:t>
            </a:r>
            <a:r>
              <a:rPr lang="en-US" altLang="ko-KR" sz="1400" b="0" dirty="0"/>
              <a:t>static void main 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 smtClean="0"/>
              <a:t>){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 smtClean="0"/>
              <a:t>       // </a:t>
            </a:r>
            <a:r>
              <a:rPr lang="ko-KR" altLang="en-US" sz="1400" b="0" dirty="0"/>
              <a:t>첫 번째 학생을 나타내는 객체를 만든다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Student2 </a:t>
            </a:r>
            <a:r>
              <a:rPr lang="en-US" altLang="ko-KR" sz="1400" b="0" dirty="0"/>
              <a:t>stud1 = new Student2( );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// </a:t>
            </a:r>
            <a:r>
              <a:rPr lang="ko-KR" altLang="en-US" sz="1400" b="0" dirty="0"/>
              <a:t>첫 번째 학생의 이름을 정한다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stud1.setName</a:t>
            </a:r>
            <a:r>
              <a:rPr lang="en-US" altLang="ko-KR" sz="1400" b="0" dirty="0"/>
              <a:t>("</a:t>
            </a:r>
            <a:r>
              <a:rPr lang="ko-KR" altLang="en-US" sz="1400" b="0" dirty="0"/>
              <a:t>선남</a:t>
            </a:r>
            <a:r>
              <a:rPr lang="en-US" altLang="ko-KR" sz="1400" b="0" dirty="0"/>
              <a:t>");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// </a:t>
            </a:r>
            <a:r>
              <a:rPr lang="ko-KR" altLang="en-US" sz="1400" b="0" dirty="0"/>
              <a:t>첫 번째 학생의 과제 점수를 준다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stud1.setAssignmentScore(91</a:t>
            </a:r>
            <a:r>
              <a:rPr lang="en-US" altLang="ko-KR" sz="1400" b="0" dirty="0"/>
              <a:t>);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// </a:t>
            </a:r>
            <a:r>
              <a:rPr lang="ko-KR" altLang="en-US" sz="1400" b="0" dirty="0"/>
              <a:t>첫 번째 학생의 시험 점수를 준다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stud1.setExamScore(84</a:t>
            </a:r>
            <a:r>
              <a:rPr lang="en-US" altLang="ko-KR" sz="1400" b="0" dirty="0"/>
              <a:t>);</a:t>
            </a:r>
          </a:p>
          <a:p>
            <a:pPr marL="0" indent="0">
              <a:buNone/>
            </a:pPr>
            <a:r>
              <a:rPr lang="en-US" altLang="ko-KR" sz="1400" b="0" dirty="0" smtClean="0"/>
              <a:t>     // </a:t>
            </a:r>
            <a:r>
              <a:rPr lang="ko-KR" altLang="en-US" sz="1400" b="0" dirty="0"/>
              <a:t>첫 번째 학생의 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점수들과 학점을 출력한다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(stud1.toString</a:t>
            </a:r>
            <a:r>
              <a:rPr lang="en-US" altLang="ko-KR" sz="1400" b="0" dirty="0"/>
              <a:t>( ));</a:t>
            </a:r>
          </a:p>
          <a:p>
            <a:pPr marL="0" indent="0">
              <a:buNone/>
            </a:pP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    </a:t>
            </a:r>
            <a:endParaRPr lang="ko-KR" altLang="en-US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문제</a:t>
            </a:r>
            <a:r>
              <a:rPr lang="en-US" altLang="ko-KR" sz="2000" dirty="0"/>
              <a:t>2&gt;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+ </a:t>
            </a:r>
            <a:r>
              <a:rPr lang="ko-KR" altLang="en-US" sz="2000" dirty="0"/>
              <a:t>객체 사용 </a:t>
            </a: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정보 감추기 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/>
              <a:t>접근 </a:t>
            </a:r>
            <a:r>
              <a:rPr lang="ko-KR" altLang="en-US" sz="2000" dirty="0" err="1"/>
              <a:t>제한자이용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61688" y="3972526"/>
            <a:ext cx="4315968" cy="26776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두 번째 학생을 나타내는 객체를 만든다</a:t>
            </a:r>
          </a:p>
          <a:p>
            <a:r>
              <a:rPr lang="en-US" altLang="ko-KR" sz="1400" dirty="0" smtClean="0"/>
              <a:t>Student2 </a:t>
            </a:r>
            <a:r>
              <a:rPr lang="en-US" altLang="ko-KR" sz="1400" dirty="0"/>
              <a:t>stud2 = new Student2( );</a:t>
            </a:r>
          </a:p>
          <a:p>
            <a:r>
              <a:rPr lang="en-US" altLang="ko-KR" sz="1400" dirty="0" smtClean="0"/>
              <a:t>  // </a:t>
            </a:r>
            <a:r>
              <a:rPr lang="ko-KR" altLang="en-US" sz="1400" dirty="0"/>
              <a:t>두 번째 학생의 이름을 정한다</a:t>
            </a:r>
          </a:p>
          <a:p>
            <a:r>
              <a:rPr lang="en-US" altLang="ko-KR" sz="1400" dirty="0" smtClean="0"/>
              <a:t>  stud2.setName</a:t>
            </a:r>
            <a:r>
              <a:rPr lang="en-US" altLang="ko-KR" sz="1400" dirty="0"/>
              <a:t>("</a:t>
            </a:r>
            <a:r>
              <a:rPr lang="ko-KR" altLang="en-US" sz="1400" dirty="0"/>
              <a:t>선녀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  // </a:t>
            </a:r>
            <a:r>
              <a:rPr lang="ko-KR" altLang="en-US" sz="1400" dirty="0"/>
              <a:t>두 번째 학생의 과제 점수를 준다</a:t>
            </a:r>
          </a:p>
          <a:p>
            <a:r>
              <a:rPr lang="en-US" altLang="ko-KR" sz="1400" dirty="0" smtClean="0"/>
              <a:t>  stud2.setAssignmentScore(86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// </a:t>
            </a:r>
            <a:r>
              <a:rPr lang="ko-KR" altLang="en-US" sz="1400" dirty="0"/>
              <a:t>두 번째 학생의 시험 점수를 준다</a:t>
            </a:r>
          </a:p>
          <a:p>
            <a:r>
              <a:rPr lang="en-US" altLang="ko-KR" sz="1400" dirty="0" smtClean="0"/>
              <a:t>  stud2.setExamScore(95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// </a:t>
            </a:r>
            <a:r>
              <a:rPr lang="ko-KR" altLang="en-US" sz="1400" dirty="0"/>
              <a:t>두 번째 학생의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점수들과 학점을 출력한다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(stud2.toString</a:t>
            </a:r>
            <a:r>
              <a:rPr lang="en-US" altLang="ko-KR" sz="1400" dirty="0"/>
              <a:t>( ));</a:t>
            </a:r>
          </a:p>
          <a:p>
            <a:r>
              <a:rPr lang="en-US" altLang="ko-KR" sz="1400" dirty="0"/>
              <a:t>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866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학부생을</a:t>
            </a:r>
            <a:r>
              <a:rPr lang="ko-KR" altLang="en-US" dirty="0" smtClean="0"/>
              <a:t> 모델로 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Undergraduate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작성하려고 한다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이때 </a:t>
            </a:r>
            <a:r>
              <a:rPr lang="en-US" altLang="ko-KR" dirty="0" err="1" smtClean="0"/>
              <a:t>Undergaduate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</a:t>
            </a:r>
            <a:endParaRPr lang="en-US" altLang="ko-KR" dirty="0" smtClean="0"/>
          </a:p>
          <a:p>
            <a:r>
              <a:rPr lang="en-US" altLang="ko-KR" dirty="0" smtClean="0"/>
              <a:t>Student</a:t>
            </a:r>
            <a:r>
              <a:rPr lang="ko-KR" altLang="en-US" dirty="0" smtClean="0"/>
              <a:t>클래스의 하위  클래스로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정의한다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학부색의</a:t>
            </a:r>
            <a:r>
              <a:rPr lang="ko-KR" altLang="en-US" dirty="0" smtClean="0"/>
              <a:t> 속성은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동아리 명으로 가정하며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하위 클래스에 소속 동아리를 추가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정의한다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3&gt;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상속</a:t>
            </a:r>
          </a:p>
        </p:txBody>
      </p:sp>
      <p:sp>
        <p:nvSpPr>
          <p:cNvPr id="28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279390"/>
              </p:ext>
            </p:extLst>
          </p:nvPr>
        </p:nvGraphicFramePr>
        <p:xfrm>
          <a:off x="4883963" y="1173037"/>
          <a:ext cx="3175516" cy="2315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5516">
                  <a:extLst>
                    <a:ext uri="{9D8B030D-6E8A-4147-A177-3AD203B41FA5}">
                      <a16:colId xmlns:a16="http://schemas.microsoft.com/office/drawing/2014/main" val="4188478471"/>
                    </a:ext>
                  </a:extLst>
                </a:gridCol>
              </a:tblGrid>
              <a:tr h="602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&lt;&lt;Student&gt;&gt;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name:string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Number</a:t>
                      </a:r>
                      <a:r>
                        <a:rPr lang="en-US" altLang="ko-KR" sz="1400" baseline="0" dirty="0" smtClean="0"/>
                        <a:t> : </a:t>
                      </a:r>
                      <a:r>
                        <a:rPr lang="en-US" altLang="ko-KR" sz="1400" baseline="0" dirty="0" err="1" smtClean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1431"/>
                  </a:ext>
                </a:extLst>
              </a:tr>
              <a:tr h="1584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getName</a:t>
                      </a:r>
                      <a:r>
                        <a:rPr lang="en-US" altLang="ko-KR" sz="1400" dirty="0" smtClean="0"/>
                        <a:t>()</a:t>
                      </a:r>
                      <a:r>
                        <a:rPr lang="en-US" altLang="ko-KR" sz="1400" baseline="0" dirty="0" smtClean="0"/>
                        <a:t> : String</a:t>
                      </a:r>
                    </a:p>
                    <a:p>
                      <a:pPr latinLnBrk="1"/>
                      <a:r>
                        <a:rPr lang="en-US" altLang="ko-KR" sz="1400" baseline="0" dirty="0" err="1" smtClean="0"/>
                        <a:t>getNumber</a:t>
                      </a:r>
                      <a:r>
                        <a:rPr lang="en-US" altLang="ko-KR" sz="1400" baseline="0" dirty="0" smtClean="0"/>
                        <a:t>() : </a:t>
                      </a:r>
                      <a:r>
                        <a:rPr lang="en-US" altLang="ko-KR" sz="1400" baseline="0" dirty="0" err="1" smtClean="0"/>
                        <a:t>int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err="1" smtClean="0"/>
                        <a:t>toString</a:t>
                      </a:r>
                      <a:r>
                        <a:rPr lang="en-US" altLang="ko-KR" sz="1400" baseline="0" dirty="0" smtClean="0"/>
                        <a:t>() : string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Equals(</a:t>
                      </a:r>
                      <a:r>
                        <a:rPr lang="en-US" altLang="ko-KR" sz="1400" baseline="0" dirty="0" err="1" smtClean="0"/>
                        <a:t>other:Student</a:t>
                      </a:r>
                      <a:r>
                        <a:rPr lang="en-US" altLang="ko-KR" sz="1400" baseline="0" dirty="0" smtClean="0"/>
                        <a:t>) :</a:t>
                      </a:r>
                      <a:r>
                        <a:rPr lang="en-US" altLang="ko-KR" sz="1400" baseline="0" dirty="0" err="1" smtClean="0"/>
                        <a:t>boolean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err="1" smtClean="0"/>
                        <a:t>setName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en-US" altLang="ko-KR" sz="1400" baseline="0" dirty="0" err="1" smtClean="0"/>
                        <a:t>Name:string</a:t>
                      </a:r>
                      <a:r>
                        <a:rPr lang="en-US" altLang="ko-KR" sz="1400" baseline="0" dirty="0" smtClean="0"/>
                        <a:t>):void</a:t>
                      </a:r>
                    </a:p>
                    <a:p>
                      <a:pPr latinLnBrk="1"/>
                      <a:r>
                        <a:rPr lang="en-US" altLang="ko-KR" sz="1400" baseline="0" dirty="0" err="1" smtClean="0"/>
                        <a:t>setNumber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en-US" altLang="ko-KR" sz="1400" baseline="0" dirty="0" err="1" smtClean="0"/>
                        <a:t>Number:int</a:t>
                      </a:r>
                      <a:r>
                        <a:rPr lang="en-US" altLang="ko-KR" sz="1400" baseline="0" dirty="0" smtClean="0"/>
                        <a:t>) : 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3097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5820853"/>
              </p:ext>
            </p:extLst>
          </p:nvPr>
        </p:nvGraphicFramePr>
        <p:xfrm>
          <a:off x="4873330" y="4213950"/>
          <a:ext cx="4387627" cy="1849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7627">
                  <a:extLst>
                    <a:ext uri="{9D8B030D-6E8A-4147-A177-3AD203B41FA5}">
                      <a16:colId xmlns:a16="http://schemas.microsoft.com/office/drawing/2014/main" val="4188478471"/>
                    </a:ext>
                  </a:extLst>
                </a:gridCol>
              </a:tblGrid>
              <a:tr h="526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&lt;&lt;</a:t>
                      </a:r>
                      <a:r>
                        <a:rPr lang="en-US" altLang="ko-KR" sz="1400" dirty="0" err="1" smtClean="0"/>
                        <a:t>Undergraudate</a:t>
                      </a:r>
                      <a:r>
                        <a:rPr lang="en-US" altLang="ko-KR" sz="1400" dirty="0" smtClean="0"/>
                        <a:t>&gt;&gt;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clubName:string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Number</a:t>
                      </a:r>
                      <a:r>
                        <a:rPr lang="en-US" altLang="ko-KR" sz="1400" baseline="0" dirty="0" smtClean="0"/>
                        <a:t> : </a:t>
                      </a:r>
                      <a:r>
                        <a:rPr lang="en-US" altLang="ko-KR" sz="1400" baseline="0" dirty="0" err="1" smtClean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1431"/>
                  </a:ext>
                </a:extLst>
              </a:tr>
              <a:tr h="1118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getClubName</a:t>
                      </a:r>
                      <a:r>
                        <a:rPr lang="en-US" altLang="ko-KR" sz="1400" dirty="0" smtClean="0"/>
                        <a:t>() : String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toString</a:t>
                      </a:r>
                      <a:r>
                        <a:rPr lang="en-US" altLang="ko-KR" sz="1400" dirty="0" smtClean="0"/>
                        <a:t>() : string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Equals(</a:t>
                      </a:r>
                      <a:r>
                        <a:rPr lang="en-US" altLang="ko-KR" sz="1400" dirty="0" err="1" smtClean="0"/>
                        <a:t>other:Undergraduate</a:t>
                      </a:r>
                      <a:r>
                        <a:rPr lang="en-US" altLang="ko-KR" sz="1400" dirty="0" smtClean="0"/>
                        <a:t>):</a:t>
                      </a:r>
                      <a:r>
                        <a:rPr lang="en-US" altLang="ko-KR" sz="1400" dirty="0" err="1" smtClean="0"/>
                        <a:t>boolean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setClubName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ClubName:String</a:t>
                      </a:r>
                      <a:r>
                        <a:rPr lang="en-US" altLang="ko-KR" sz="1400" dirty="0" smtClean="0"/>
                        <a:t>):</a:t>
                      </a:r>
                      <a:r>
                        <a:rPr lang="en-US" altLang="ko-KR" sz="1400" dirty="0" err="1" smtClean="0"/>
                        <a:t>stirng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3097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H="1" flipV="1">
            <a:off x="6613451" y="3519377"/>
            <a:ext cx="10633" cy="552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2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2480" y="774700"/>
            <a:ext cx="8640000" cy="6083299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sz="1400" b="0" dirty="0"/>
              <a:t>public class Student{</a:t>
            </a:r>
          </a:p>
          <a:p>
            <a:pPr marL="0" indent="0">
              <a:buNone/>
            </a:pPr>
            <a:r>
              <a:rPr lang="en-US" altLang="ko-KR" sz="1400" b="0" dirty="0"/>
              <a:t>    protected String name; // </a:t>
            </a:r>
            <a:r>
              <a:rPr lang="ko-KR" altLang="en-US" sz="1400" b="0" dirty="0"/>
              <a:t>이름</a:t>
            </a:r>
          </a:p>
          <a:p>
            <a:pPr marL="0" indent="0"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protected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number;	 // </a:t>
            </a:r>
            <a:r>
              <a:rPr lang="ko-KR" altLang="en-US" sz="1400" b="0" dirty="0"/>
              <a:t>학번</a:t>
            </a:r>
          </a:p>
          <a:p>
            <a:pPr marL="0" indent="0"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//  </a:t>
            </a:r>
            <a:r>
              <a:rPr lang="ko-KR" altLang="en-US" sz="1400" b="0" dirty="0"/>
              <a:t>이름을 기본 값으로 초기화하면서 </a:t>
            </a:r>
            <a:r>
              <a:rPr lang="en-US" altLang="ko-KR" sz="1400" b="0" dirty="0"/>
              <a:t>Student </a:t>
            </a:r>
            <a:r>
              <a:rPr lang="ko-KR" altLang="en-US" sz="1400" b="0" dirty="0"/>
              <a:t>객체를 생성한다</a:t>
            </a:r>
          </a:p>
          <a:p>
            <a:pPr marL="0" indent="0"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Student( ){</a:t>
            </a:r>
          </a:p>
          <a:p>
            <a:pPr marL="0" indent="0">
              <a:buNone/>
            </a:pPr>
            <a:r>
              <a:rPr lang="en-US" altLang="ko-KR" sz="1400" b="0" dirty="0"/>
              <a:t>	name = "";</a:t>
            </a:r>
          </a:p>
          <a:p>
            <a:pPr marL="0" indent="0">
              <a:buNone/>
            </a:pPr>
            <a:r>
              <a:rPr lang="en-US" altLang="ko-KR" sz="1400" b="0" dirty="0"/>
              <a:t>	number = 0;</a:t>
            </a:r>
          </a:p>
          <a:p>
            <a:pPr marL="0" indent="0">
              <a:buNone/>
            </a:pPr>
            <a:r>
              <a:rPr lang="en-US" altLang="ko-KR" sz="1400" b="0" dirty="0"/>
              <a:t>    }</a:t>
            </a:r>
          </a:p>
          <a:p>
            <a:pPr marL="0" indent="0">
              <a:buNone/>
            </a:pPr>
            <a:r>
              <a:rPr lang="en-US" altLang="ko-KR" sz="1400" b="0" dirty="0"/>
              <a:t>    //  </a:t>
            </a:r>
            <a:r>
              <a:rPr lang="ko-KR" altLang="en-US" sz="1400" b="0" dirty="0"/>
              <a:t>이름을 매개변수 값으로 초기화하면서 </a:t>
            </a:r>
            <a:r>
              <a:rPr lang="en-US" altLang="ko-KR" sz="1400" b="0" dirty="0"/>
              <a:t>Student </a:t>
            </a:r>
            <a:r>
              <a:rPr lang="ko-KR" altLang="en-US" sz="1400" b="0" dirty="0"/>
              <a:t>객체를 생성한다</a:t>
            </a:r>
          </a:p>
          <a:p>
            <a:pPr marL="0" indent="0"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Student(String Name,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Number){</a:t>
            </a:r>
          </a:p>
          <a:p>
            <a:pPr marL="0" indent="0"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/>
              <a:t>setName</a:t>
            </a:r>
            <a:r>
              <a:rPr lang="en-US" altLang="ko-KR" sz="1400" b="0" dirty="0"/>
              <a:t>(Name);</a:t>
            </a:r>
          </a:p>
          <a:p>
            <a:pPr marL="0" indent="0"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/>
              <a:t>setNumber</a:t>
            </a:r>
            <a:r>
              <a:rPr lang="en-US" altLang="ko-KR" sz="1400" b="0" dirty="0"/>
              <a:t>(Number);</a:t>
            </a:r>
          </a:p>
          <a:p>
            <a:pPr marL="0" indent="0">
              <a:buNone/>
            </a:pPr>
            <a:r>
              <a:rPr lang="en-US" altLang="ko-KR" sz="1400" b="0" dirty="0"/>
              <a:t>    }</a:t>
            </a:r>
          </a:p>
          <a:p>
            <a:pPr marL="0" indent="0">
              <a:buNone/>
            </a:pPr>
            <a:r>
              <a:rPr lang="en-US" altLang="ko-KR" sz="1400" b="0" dirty="0" smtClean="0"/>
              <a:t>   ………… getter/setter </a:t>
            </a:r>
            <a:r>
              <a:rPr lang="ko-KR" altLang="en-US" sz="1400" b="0" dirty="0" smtClean="0"/>
              <a:t>메서드 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// </a:t>
            </a:r>
            <a:r>
              <a:rPr lang="ko-KR" altLang="en-US" sz="1400" b="0" dirty="0"/>
              <a:t>현 객체의 현재 상태를 나타내는 문자열을 반환한다</a:t>
            </a:r>
          </a:p>
          <a:p>
            <a:pPr marL="0" indent="0"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String </a:t>
            </a:r>
            <a:r>
              <a:rPr lang="en-US" altLang="ko-KR" sz="1400" b="0" dirty="0" err="1"/>
              <a:t>toString</a:t>
            </a:r>
            <a:r>
              <a:rPr lang="en-US" altLang="ko-KR" sz="1400" b="0" dirty="0"/>
              <a:t>( )  {</a:t>
            </a:r>
          </a:p>
          <a:p>
            <a:pPr marL="0" indent="0">
              <a:buNone/>
            </a:pPr>
            <a:r>
              <a:rPr lang="en-US" altLang="ko-KR" sz="1400" b="0" dirty="0"/>
              <a:t>	return ("</a:t>
            </a:r>
            <a:r>
              <a:rPr lang="ko-KR" altLang="en-US" sz="1400" b="0" dirty="0"/>
              <a:t>이름</a:t>
            </a:r>
            <a:r>
              <a:rPr lang="en-US" altLang="ko-KR" sz="1400" b="0" dirty="0"/>
              <a:t>: " + name + ", " + "</a:t>
            </a:r>
            <a:r>
              <a:rPr lang="ko-KR" altLang="en-US" sz="1400" b="0" dirty="0"/>
              <a:t>학번</a:t>
            </a:r>
            <a:r>
              <a:rPr lang="en-US" altLang="ko-KR" sz="1400" b="0" dirty="0"/>
              <a:t>: " + number);</a:t>
            </a:r>
          </a:p>
          <a:p>
            <a:pPr marL="0" indent="0">
              <a:buNone/>
            </a:pPr>
            <a:r>
              <a:rPr lang="en-US" altLang="ko-KR" sz="1400" b="0" dirty="0"/>
              <a:t>    }</a:t>
            </a:r>
          </a:p>
          <a:p>
            <a:pPr marL="0" indent="0">
              <a:buNone/>
            </a:pPr>
            <a:r>
              <a:rPr lang="en-US" altLang="ko-KR" sz="1400" b="0" dirty="0"/>
              <a:t>    //  </a:t>
            </a:r>
            <a:r>
              <a:rPr lang="ko-KR" altLang="en-US" sz="1400" b="0" dirty="0"/>
              <a:t>현 객체의 현재 상태가 </a:t>
            </a:r>
            <a:r>
              <a:rPr lang="en-US" altLang="ko-KR" sz="1400" b="0" dirty="0"/>
              <a:t>other </a:t>
            </a:r>
            <a:r>
              <a:rPr lang="ko-KR" altLang="en-US" sz="1400" b="0" dirty="0"/>
              <a:t>객체와 같은지를 알려 준다</a:t>
            </a:r>
          </a:p>
          <a:p>
            <a:pPr marL="0" indent="0">
              <a:buNone/>
            </a:pPr>
            <a:r>
              <a:rPr lang="ko-KR" altLang="en-US" sz="1400" b="0" dirty="0"/>
              <a:t>    </a:t>
            </a:r>
            <a:r>
              <a:rPr lang="en-US" altLang="ko-KR" sz="1400" b="0" dirty="0"/>
              <a:t>public </a:t>
            </a:r>
            <a:r>
              <a:rPr lang="en-US" altLang="ko-KR" sz="1400" b="0" dirty="0" err="1"/>
              <a:t>boolean</a:t>
            </a:r>
            <a:r>
              <a:rPr lang="en-US" altLang="ko-KR" sz="1400" b="0" dirty="0"/>
              <a:t> equals(Student other)  {</a:t>
            </a:r>
          </a:p>
          <a:p>
            <a:pPr marL="0" indent="0">
              <a:buNone/>
            </a:pPr>
            <a:r>
              <a:rPr lang="en-US" altLang="ko-KR" sz="1400" b="0" dirty="0"/>
              <a:t>       return (</a:t>
            </a:r>
            <a:r>
              <a:rPr lang="en-US" altLang="ko-KR" sz="1400" b="0" dirty="0" err="1"/>
              <a:t>this.name.equals</a:t>
            </a:r>
            <a:r>
              <a:rPr lang="en-US" altLang="ko-KR" sz="1400" b="0" dirty="0"/>
              <a:t>(other.name)) &amp;&amp; (</a:t>
            </a:r>
            <a:r>
              <a:rPr lang="en-US" altLang="ko-KR" sz="1400" b="0" dirty="0" err="1"/>
              <a:t>this.number</a:t>
            </a:r>
            <a:r>
              <a:rPr lang="en-US" altLang="ko-KR" sz="1400" b="0" dirty="0"/>
              <a:t> == </a:t>
            </a:r>
            <a:r>
              <a:rPr lang="en-US" altLang="ko-KR" sz="1400" b="0" dirty="0" err="1"/>
              <a:t>other.number</a:t>
            </a:r>
            <a:r>
              <a:rPr lang="en-US" altLang="ko-KR" sz="1400" b="0" dirty="0"/>
              <a:t>);</a:t>
            </a:r>
          </a:p>
          <a:p>
            <a:pPr marL="0" indent="0">
              <a:buNone/>
            </a:pPr>
            <a:r>
              <a:rPr lang="en-US" altLang="ko-KR" sz="1400" b="0" dirty="0"/>
              <a:t>    </a:t>
            </a:r>
            <a:r>
              <a:rPr lang="en-US" altLang="ko-KR" sz="1400" b="0" dirty="0" smtClean="0"/>
              <a:t>}</a:t>
            </a:r>
            <a:endParaRPr lang="en-US" altLang="ko-KR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Student </a:t>
            </a:r>
            <a:r>
              <a:rPr lang="ko-KR" altLang="en-US" dirty="0" smtClean="0"/>
              <a:t>객체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12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7824" y="1080168"/>
            <a:ext cx="6268152" cy="477199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sz="1400" b="0" dirty="0"/>
              <a:t>class Undergraduate extends Student{</a:t>
            </a:r>
          </a:p>
          <a:p>
            <a:pPr marL="0" indent="0">
              <a:buNone/>
            </a:pPr>
            <a:r>
              <a:rPr lang="en-US" altLang="ko-KR" sz="1400" b="0" dirty="0"/>
              <a:t>   // </a:t>
            </a:r>
            <a:r>
              <a:rPr lang="ko-KR" altLang="en-US" sz="1400" b="0" dirty="0"/>
              <a:t>대학생의 소속동아리명을 저장하는 객체 변수</a:t>
            </a:r>
          </a:p>
          <a:p>
            <a:pPr marL="0" indent="0">
              <a:buNone/>
            </a:pPr>
            <a:r>
              <a:rPr lang="ko-KR" altLang="en-US" sz="1400" b="0" dirty="0"/>
              <a:t>   </a:t>
            </a:r>
            <a:r>
              <a:rPr lang="en-US" altLang="ko-KR" sz="1400" b="0" dirty="0"/>
              <a:t>private String	</a:t>
            </a:r>
            <a:r>
              <a:rPr lang="en-US" altLang="ko-KR" sz="1400" b="0" dirty="0" err="1"/>
              <a:t>clubName</a:t>
            </a:r>
            <a:r>
              <a:rPr lang="en-US" altLang="ko-KR" sz="1400" b="0" dirty="0"/>
              <a:t>;</a:t>
            </a:r>
          </a:p>
          <a:p>
            <a:pPr marL="0" indent="0">
              <a:buNone/>
            </a:pPr>
            <a:r>
              <a:rPr lang="en-US" altLang="ko-KR" sz="1400" b="0" dirty="0"/>
              <a:t>   // </a:t>
            </a:r>
            <a:r>
              <a:rPr lang="ko-KR" altLang="en-US" sz="1400" b="0" dirty="0"/>
              <a:t>학부생의 변수들 값을 기본 값으로 초기화하면서 객체를 생성한다</a:t>
            </a:r>
          </a:p>
          <a:p>
            <a:pPr marL="0" indent="0">
              <a:buNone/>
            </a:pPr>
            <a:r>
              <a:rPr lang="ko-KR" altLang="en-US" sz="1400" b="0" dirty="0"/>
              <a:t>   </a:t>
            </a:r>
            <a:r>
              <a:rPr lang="en-US" altLang="ko-KR" sz="1400" b="0" dirty="0"/>
              <a:t>public Undergraduate( )   {</a:t>
            </a:r>
          </a:p>
          <a:p>
            <a:pPr marL="0" indent="0">
              <a:buNone/>
            </a:pPr>
            <a:r>
              <a:rPr lang="en-US" altLang="ko-KR" sz="1400" b="0" dirty="0"/>
              <a:t>      super();	</a:t>
            </a:r>
            <a:r>
              <a:rPr lang="en-US" altLang="ko-KR" sz="1400" b="0" dirty="0" smtClean="0"/>
              <a:t>// </a:t>
            </a:r>
            <a:r>
              <a:rPr lang="ko-KR" altLang="en-US" sz="1400" b="0" dirty="0"/>
              <a:t>부모 클래스의 </a:t>
            </a:r>
            <a:r>
              <a:rPr lang="ko-KR" altLang="en-US" sz="1400" b="0" dirty="0" err="1"/>
              <a:t>생성자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메소드를</a:t>
            </a:r>
            <a:r>
              <a:rPr lang="ko-KR" altLang="en-US" sz="1400" b="0" dirty="0"/>
              <a:t> 호출한다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 err="1"/>
              <a:t>clubName</a:t>
            </a:r>
            <a:r>
              <a:rPr lang="en-US" altLang="ko-KR" sz="1400" b="0" dirty="0"/>
              <a:t> = "";</a:t>
            </a:r>
          </a:p>
          <a:p>
            <a:pPr marL="0" indent="0">
              <a:buNone/>
            </a:pPr>
            <a:r>
              <a:rPr lang="en-US" altLang="ko-KR" sz="1400" b="0" dirty="0"/>
              <a:t>   }</a:t>
            </a:r>
          </a:p>
          <a:p>
            <a:pPr marL="0" indent="0">
              <a:buNone/>
            </a:pPr>
            <a:r>
              <a:rPr lang="en-US" altLang="ko-KR" sz="1400" b="0" dirty="0" smtClean="0"/>
              <a:t>   </a:t>
            </a:r>
            <a:r>
              <a:rPr lang="en-US" altLang="ko-KR" sz="1400" b="0" dirty="0"/>
              <a:t>// </a:t>
            </a:r>
            <a:r>
              <a:rPr lang="ko-KR" altLang="en-US" sz="1400" b="0" dirty="0"/>
              <a:t>학부생의 변수들 값을 매개변수 값으로 초기화하면서 객체를 생성한다</a:t>
            </a:r>
          </a:p>
          <a:p>
            <a:pPr marL="0" indent="0">
              <a:buNone/>
            </a:pPr>
            <a:r>
              <a:rPr lang="ko-KR" altLang="en-US" sz="1400" b="0" dirty="0"/>
              <a:t>   </a:t>
            </a:r>
            <a:r>
              <a:rPr lang="en-US" altLang="ko-KR" sz="1400" b="0" dirty="0"/>
              <a:t>public Undergraduate(String Name, </a:t>
            </a:r>
            <a:r>
              <a:rPr lang="en-US" altLang="ko-KR" sz="1400" b="0" dirty="0" err="1"/>
              <a:t>int</a:t>
            </a:r>
            <a:r>
              <a:rPr lang="en-US" altLang="ko-KR" sz="1400" b="0" dirty="0"/>
              <a:t> Number, String </a:t>
            </a:r>
            <a:r>
              <a:rPr lang="en-US" altLang="ko-KR" sz="1400" b="0" dirty="0" err="1"/>
              <a:t>ClubName</a:t>
            </a:r>
            <a:r>
              <a:rPr lang="en-US" altLang="ko-KR" sz="1400" b="0" dirty="0"/>
              <a:t>)  {</a:t>
            </a:r>
          </a:p>
          <a:p>
            <a:pPr marL="0" indent="0">
              <a:buNone/>
            </a:pPr>
            <a:r>
              <a:rPr lang="en-US" altLang="ko-KR" sz="1400" b="0" dirty="0"/>
              <a:t>      super(Name, Number); // </a:t>
            </a:r>
            <a:r>
              <a:rPr lang="ko-KR" altLang="en-US" sz="1400" b="0" dirty="0"/>
              <a:t>부모 클래스의 </a:t>
            </a:r>
            <a:r>
              <a:rPr lang="ko-KR" altLang="en-US" sz="1400" b="0" dirty="0" err="1"/>
              <a:t>생성자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메소드를</a:t>
            </a:r>
            <a:r>
              <a:rPr lang="ko-KR" altLang="en-US" sz="1400" b="0" dirty="0"/>
              <a:t> 호출한다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 err="1"/>
              <a:t>setClubName</a:t>
            </a:r>
            <a:r>
              <a:rPr lang="en-US" altLang="ko-KR" sz="1400" b="0" dirty="0"/>
              <a:t>(</a:t>
            </a:r>
            <a:r>
              <a:rPr lang="en-US" altLang="ko-KR" sz="1400" b="0" dirty="0" err="1"/>
              <a:t>ClubName</a:t>
            </a:r>
            <a:r>
              <a:rPr lang="en-US" altLang="ko-KR" sz="1400" b="0" dirty="0"/>
              <a:t>);</a:t>
            </a:r>
          </a:p>
          <a:p>
            <a:pPr marL="0" indent="0">
              <a:buNone/>
            </a:pPr>
            <a:r>
              <a:rPr lang="en-US" altLang="ko-KR" sz="1400" b="0" dirty="0"/>
              <a:t>   }</a:t>
            </a:r>
          </a:p>
          <a:p>
            <a:pPr marL="0" indent="0">
              <a:buNone/>
            </a:pPr>
            <a:r>
              <a:rPr lang="en-US" altLang="ko-KR" sz="1400" b="0" dirty="0" smtClean="0"/>
              <a:t>   </a:t>
            </a:r>
            <a:r>
              <a:rPr lang="en-US" altLang="ko-KR" sz="1400" b="0" dirty="0"/>
              <a:t>// </a:t>
            </a:r>
            <a:r>
              <a:rPr lang="ko-KR" altLang="en-US" sz="1400" b="0" dirty="0"/>
              <a:t>학부생의 동아리 이름을 반환한다</a:t>
            </a:r>
          </a:p>
          <a:p>
            <a:pPr marL="0" indent="0">
              <a:buNone/>
            </a:pPr>
            <a:r>
              <a:rPr lang="ko-KR" altLang="en-US" sz="1400" b="0" dirty="0"/>
              <a:t>   </a:t>
            </a:r>
            <a:r>
              <a:rPr lang="en-US" altLang="ko-KR" sz="1400" b="0" dirty="0"/>
              <a:t>public String </a:t>
            </a:r>
            <a:r>
              <a:rPr lang="en-US" altLang="ko-KR" sz="1400" b="0" dirty="0" err="1"/>
              <a:t>getClubName</a:t>
            </a:r>
            <a:r>
              <a:rPr lang="en-US" altLang="ko-KR" sz="1400" b="0" dirty="0"/>
              <a:t>( ){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 return </a:t>
            </a:r>
            <a:r>
              <a:rPr lang="en-US" altLang="ko-KR" sz="1400" b="0" dirty="0" err="1"/>
              <a:t>clubName</a:t>
            </a:r>
            <a:r>
              <a:rPr lang="en-US" altLang="ko-KR" sz="1400" b="0" dirty="0"/>
              <a:t>;</a:t>
            </a:r>
          </a:p>
          <a:p>
            <a:pPr marL="0" indent="0">
              <a:buNone/>
            </a:pPr>
            <a:r>
              <a:rPr lang="en-US" altLang="ko-KR" sz="1400" b="0" dirty="0" smtClean="0"/>
              <a:t>  }</a:t>
            </a:r>
            <a:endParaRPr lang="en-US" altLang="ko-KR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Undergraduate (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3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Undergraduate (</a:t>
            </a:r>
            <a:r>
              <a:rPr lang="ko-KR" altLang="en-US" dirty="0"/>
              <a:t>상속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9536" y="1154335"/>
            <a:ext cx="7045392" cy="33239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 // </a:t>
            </a:r>
            <a:r>
              <a:rPr lang="ko-KR" altLang="en-US" sz="1400" dirty="0"/>
              <a:t>현 객체의 현재 상태가 </a:t>
            </a:r>
            <a:r>
              <a:rPr lang="en-US" altLang="ko-KR" sz="1400" dirty="0"/>
              <a:t>other </a:t>
            </a:r>
            <a:r>
              <a:rPr lang="ko-KR" altLang="en-US" sz="1400" dirty="0"/>
              <a:t>객체와 같은지를 알려 준다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equals(Undergraduate other){</a:t>
            </a:r>
          </a:p>
          <a:p>
            <a:r>
              <a:rPr lang="en-US" altLang="ko-KR" sz="1400" dirty="0"/>
              <a:t>       return (</a:t>
            </a:r>
            <a:r>
              <a:rPr lang="en-US" altLang="ko-KR" sz="1400" dirty="0" err="1"/>
              <a:t>super.equals</a:t>
            </a:r>
            <a:r>
              <a:rPr lang="en-US" altLang="ko-KR" sz="1400" dirty="0"/>
              <a:t>(other)) &amp;&amp; (</a:t>
            </a:r>
            <a:r>
              <a:rPr lang="en-US" altLang="ko-KR" sz="1400" dirty="0" err="1"/>
              <a:t>this.clubName.equals</a:t>
            </a:r>
            <a:r>
              <a:rPr lang="en-US" altLang="ko-KR" sz="1400" dirty="0"/>
              <a:t>(other. </a:t>
            </a:r>
            <a:r>
              <a:rPr lang="en-US" altLang="ko-KR" sz="1400" dirty="0" err="1"/>
              <a:t>clubName</a:t>
            </a:r>
            <a:r>
              <a:rPr lang="en-US" altLang="ko-KR" sz="1400" dirty="0"/>
              <a:t>));</a:t>
            </a:r>
          </a:p>
          <a:p>
            <a:r>
              <a:rPr lang="en-US" altLang="ko-KR" sz="1400" dirty="0"/>
              <a:t>  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// </a:t>
            </a:r>
            <a:r>
              <a:rPr lang="ko-KR" altLang="en-US" sz="1400" dirty="0"/>
              <a:t>현 객체의 현재 상태를 나타내는 문자열을 반환한다</a:t>
            </a:r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 ) {</a:t>
            </a:r>
          </a:p>
          <a:p>
            <a:r>
              <a:rPr lang="en-US" altLang="ko-KR" sz="1400" dirty="0"/>
              <a:t>      return </a:t>
            </a:r>
            <a:r>
              <a:rPr lang="en-US" altLang="ko-KR" sz="1400" dirty="0" err="1"/>
              <a:t>super.toString</a:t>
            </a:r>
            <a:r>
              <a:rPr lang="en-US" altLang="ko-KR" sz="1400" dirty="0"/>
              <a:t>( ) + ", </a:t>
            </a:r>
            <a:r>
              <a:rPr lang="ko-KR" altLang="en-US" sz="1400" dirty="0"/>
              <a:t>동아리 이름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getClubName</a:t>
            </a:r>
            <a:r>
              <a:rPr lang="en-US" altLang="ko-KR" sz="1400" dirty="0"/>
              <a:t>( );</a:t>
            </a:r>
          </a:p>
          <a:p>
            <a:r>
              <a:rPr lang="en-US" altLang="ko-KR" sz="1400" dirty="0"/>
              <a:t> 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// </a:t>
            </a:r>
            <a:r>
              <a:rPr lang="ko-KR" altLang="en-US" sz="1400" dirty="0"/>
              <a:t>학부생의 동아리 이름을 주어진 값으로 변경한다</a:t>
            </a:r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public void </a:t>
            </a:r>
            <a:r>
              <a:rPr lang="en-US" altLang="ko-KR" sz="1400" dirty="0" err="1"/>
              <a:t>setClubName</a:t>
            </a:r>
            <a:r>
              <a:rPr lang="en-US" altLang="ko-KR" sz="1400" dirty="0"/>
              <a:t>(String </a:t>
            </a:r>
            <a:r>
              <a:rPr lang="en-US" altLang="ko-KR" sz="1400" dirty="0" err="1"/>
              <a:t>ClubName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</a:t>
            </a:r>
            <a:r>
              <a:rPr lang="en-US" altLang="ko-KR" sz="1400" dirty="0" err="1"/>
              <a:t>clubName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ClubName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308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문제 </a:t>
            </a:r>
            <a:r>
              <a:rPr lang="en-US" altLang="ko-KR" sz="1800" dirty="0" smtClean="0"/>
              <a:t>1&gt; </a:t>
            </a:r>
            <a:r>
              <a:rPr lang="ko-KR" altLang="en-US" sz="1800" dirty="0" smtClean="0"/>
              <a:t>입사 </a:t>
            </a:r>
            <a:r>
              <a:rPr lang="ko-KR" altLang="en-US" sz="1800" dirty="0"/>
              <a:t>지원자의 평점과 </a:t>
            </a:r>
            <a:r>
              <a:rPr lang="en-US" altLang="ko-KR" sz="1800" dirty="0"/>
              <a:t>TOEIC </a:t>
            </a:r>
            <a:r>
              <a:rPr lang="ko-KR" altLang="en-US" sz="1800" dirty="0"/>
              <a:t>점수에 따라 적절한 메시지를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출력한다</a:t>
            </a:r>
            <a:endParaRPr lang="en-US" altLang="ko-KR" sz="1800" dirty="0" smtClean="0"/>
          </a:p>
          <a:p>
            <a:r>
              <a:rPr lang="ko-KR" altLang="en-US" sz="1800" dirty="0" smtClean="0"/>
              <a:t>입사지원대상자의 평점과 </a:t>
            </a:r>
            <a:r>
              <a:rPr lang="en-US" altLang="ko-KR" sz="1800" dirty="0" smtClean="0"/>
              <a:t>TOEIC</a:t>
            </a:r>
            <a:r>
              <a:rPr lang="ko-KR" altLang="en-US" sz="1800" dirty="0" smtClean="0"/>
              <a:t>점수는 키보드로 부터 </a:t>
            </a:r>
            <a:r>
              <a:rPr lang="ko-KR" altLang="en-US" sz="1800" dirty="0" err="1" smtClean="0"/>
              <a:t>입력받아야</a:t>
            </a:r>
            <a:r>
              <a:rPr lang="ko-KR" altLang="en-US" sz="1800" dirty="0" smtClean="0"/>
              <a:t>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사용 변수</a:t>
            </a:r>
            <a:endParaRPr lang="en-US" altLang="ko-KR" sz="1800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 smtClean="0"/>
              <a:t>grade : </a:t>
            </a:r>
            <a:r>
              <a:rPr lang="ko-KR" altLang="en-US" dirty="0" smtClean="0"/>
              <a:t>평점 </a:t>
            </a:r>
            <a:r>
              <a:rPr lang="en-US" altLang="ko-KR" dirty="0" smtClean="0"/>
              <a:t>/ </a:t>
            </a:r>
            <a:r>
              <a:rPr lang="en-US" altLang="ko-KR" b="0" dirty="0" err="1" smtClean="0"/>
              <a:t>toeicscore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토익 점수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sz="1800" dirty="0" smtClean="0"/>
              <a:t>처리 내용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평점이 </a:t>
            </a:r>
            <a:r>
              <a:rPr lang="en-US" altLang="ko-KR" dirty="0" smtClean="0"/>
              <a:t>4.0</a:t>
            </a:r>
            <a:r>
              <a:rPr lang="ko-KR" altLang="en-US" dirty="0" smtClean="0"/>
              <a:t>이상이고 </a:t>
            </a:r>
            <a:r>
              <a:rPr lang="en-US" altLang="ko-KR" dirty="0" smtClean="0"/>
              <a:t>TOEIC</a:t>
            </a:r>
            <a:r>
              <a:rPr lang="ko-KR" altLang="en-US" dirty="0" smtClean="0"/>
              <a:t>점수가 </a:t>
            </a:r>
            <a:r>
              <a:rPr lang="en-US" altLang="ko-KR" dirty="0" smtClean="0"/>
              <a:t>700</a:t>
            </a:r>
            <a:r>
              <a:rPr lang="ko-KR" altLang="en-US" dirty="0" smtClean="0"/>
              <a:t>점 이상이면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면접대상자입니다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 smtClean="0"/>
              <a:t>평점이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이상이고 </a:t>
            </a:r>
            <a:r>
              <a:rPr lang="en-US" altLang="ko-KR" dirty="0" smtClean="0"/>
              <a:t>4.0</a:t>
            </a:r>
            <a:r>
              <a:rPr lang="ko-KR" altLang="en-US" dirty="0" smtClean="0"/>
              <a:t>미만이면서 </a:t>
            </a:r>
            <a:r>
              <a:rPr lang="en-US" altLang="ko-KR" dirty="0" smtClean="0"/>
              <a:t>TOEIC</a:t>
            </a:r>
            <a:r>
              <a:rPr lang="ko-KR" altLang="en-US" dirty="0" smtClean="0"/>
              <a:t>점수가 </a:t>
            </a:r>
            <a:r>
              <a:rPr lang="en-US" altLang="ko-KR" dirty="0" smtClean="0"/>
              <a:t>700</a:t>
            </a:r>
            <a:r>
              <a:rPr lang="ko-KR" altLang="en-US" dirty="0" smtClean="0"/>
              <a:t>점 이상이면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서류전형 대상자 입니다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평점이 </a:t>
            </a:r>
            <a:r>
              <a:rPr lang="en-US" altLang="ko-KR" dirty="0" smtClean="0"/>
              <a:t>3.0</a:t>
            </a:r>
            <a:r>
              <a:rPr lang="ko-KR" altLang="en-US" dirty="0" smtClean="0"/>
              <a:t>이상이고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미만이면서 </a:t>
            </a:r>
            <a:r>
              <a:rPr lang="en-US" altLang="ko-KR" dirty="0" smtClean="0"/>
              <a:t>TOEIC</a:t>
            </a:r>
            <a:r>
              <a:rPr lang="ko-KR" altLang="en-US" dirty="0" smtClean="0"/>
              <a:t>점수가 </a:t>
            </a:r>
            <a:r>
              <a:rPr lang="en-US" altLang="ko-KR" dirty="0" smtClean="0"/>
              <a:t>700</a:t>
            </a:r>
            <a:r>
              <a:rPr lang="ko-KR" altLang="en-US" dirty="0" smtClean="0"/>
              <a:t>점 이상이면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필기시험 대상자입니다</a:t>
            </a:r>
            <a:r>
              <a:rPr lang="en-US" altLang="ko-KR" dirty="0" smtClean="0"/>
              <a:t>’</a:t>
            </a:r>
          </a:p>
          <a:p>
            <a:pPr lvl="1"/>
            <a:r>
              <a:rPr lang="ko-KR" altLang="en-US" dirty="0" smtClean="0"/>
              <a:t>평점이 </a:t>
            </a:r>
            <a:r>
              <a:rPr lang="en-US" altLang="ko-KR" dirty="0" smtClean="0"/>
              <a:t>3.0</a:t>
            </a:r>
            <a:r>
              <a:rPr lang="ko-KR" altLang="en-US" dirty="0" smtClean="0"/>
              <a:t>미만이거나 </a:t>
            </a:r>
            <a:r>
              <a:rPr lang="en-US" altLang="ko-KR" dirty="0" smtClean="0"/>
              <a:t>TOEIC</a:t>
            </a:r>
            <a:r>
              <a:rPr lang="ko-KR" altLang="en-US" dirty="0" smtClean="0"/>
              <a:t>점수가 </a:t>
            </a:r>
            <a:r>
              <a:rPr lang="en-US" altLang="ko-KR" dirty="0" smtClean="0"/>
              <a:t>700</a:t>
            </a:r>
            <a:r>
              <a:rPr lang="ko-KR" altLang="en-US" dirty="0" smtClean="0"/>
              <a:t>점 미만이면 지원할 수 없습니다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1&gt;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05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96072" y="851568"/>
            <a:ext cx="5253168" cy="368385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sz="1400" b="0" dirty="0"/>
              <a:t>public class </a:t>
            </a:r>
            <a:r>
              <a:rPr lang="en-US" altLang="ko-KR" sz="1400" b="0" dirty="0" smtClean="0"/>
              <a:t>Driver{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public static void main(String[] </a:t>
            </a:r>
            <a:r>
              <a:rPr lang="en-US" altLang="ko-KR" sz="1400" b="0" dirty="0" err="1"/>
              <a:t>argv</a:t>
            </a:r>
            <a:r>
              <a:rPr lang="en-US" altLang="ko-KR" sz="1400" b="0" dirty="0" smtClean="0"/>
              <a:t>)   </a:t>
            </a:r>
            <a:r>
              <a:rPr lang="en-US" altLang="ko-KR" sz="1400" b="0" dirty="0"/>
              <a:t>{</a:t>
            </a:r>
          </a:p>
          <a:p>
            <a:pPr marL="0" indent="0">
              <a:buNone/>
            </a:pPr>
            <a:r>
              <a:rPr lang="en-US" altLang="ko-KR" sz="1400" b="0" dirty="0"/>
              <a:t>      // </a:t>
            </a:r>
            <a:r>
              <a:rPr lang="ko-KR" altLang="en-US" sz="1400" b="0" dirty="0" err="1"/>
              <a:t>학부생</a:t>
            </a:r>
            <a:r>
              <a:rPr lang="ko-KR" altLang="en-US" sz="1400" b="0" dirty="0"/>
              <a:t> 객체를 만든다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/>
              <a:t>Undergraduate understud1 = new Undergraduate( </a:t>
            </a:r>
            <a:r>
              <a:rPr lang="en-US" altLang="ko-KR" sz="1400" b="0" dirty="0" smtClean="0"/>
              <a:t>);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  // understud1</a:t>
            </a:r>
            <a:r>
              <a:rPr lang="ko-KR" altLang="en-US" sz="1400" b="0" dirty="0"/>
              <a:t>의 이름을 </a:t>
            </a:r>
            <a:r>
              <a:rPr lang="en-US" altLang="ko-KR" sz="1400" b="0" dirty="0"/>
              <a:t>'</a:t>
            </a:r>
            <a:r>
              <a:rPr lang="ko-KR" altLang="en-US" sz="1400" b="0" dirty="0"/>
              <a:t>선남</a:t>
            </a:r>
            <a:r>
              <a:rPr lang="en-US" altLang="ko-KR" sz="1400" b="0" dirty="0"/>
              <a:t>'</a:t>
            </a:r>
            <a:r>
              <a:rPr lang="ko-KR" altLang="en-US" sz="1400" b="0" dirty="0"/>
              <a:t>으로 변경한다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/>
              <a:t>understud1.setName("</a:t>
            </a:r>
            <a:r>
              <a:rPr lang="ko-KR" altLang="en-US" sz="1400" b="0" dirty="0"/>
              <a:t>선남</a:t>
            </a:r>
            <a:r>
              <a:rPr lang="en-US" altLang="ko-KR" sz="1400" b="0" dirty="0" smtClean="0"/>
              <a:t>");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  // understud1</a:t>
            </a:r>
            <a:r>
              <a:rPr lang="ko-KR" altLang="en-US" sz="1400" b="0" dirty="0"/>
              <a:t>의 학번을 </a:t>
            </a:r>
            <a:r>
              <a:rPr lang="en-US" altLang="ko-KR" sz="1400" b="0" dirty="0"/>
              <a:t>1601</a:t>
            </a:r>
            <a:r>
              <a:rPr lang="ko-KR" altLang="en-US" sz="1400" b="0" dirty="0"/>
              <a:t>로 변경한다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/>
              <a:t>understud1.setNumber(1601</a:t>
            </a:r>
            <a:r>
              <a:rPr lang="en-US" altLang="ko-KR" sz="1400" b="0" dirty="0" smtClean="0"/>
              <a:t>);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  // understud1</a:t>
            </a:r>
            <a:r>
              <a:rPr lang="ko-KR" altLang="en-US" sz="1400" b="0" dirty="0"/>
              <a:t>의 소속동아리명을 </a:t>
            </a:r>
            <a:r>
              <a:rPr lang="en-US" altLang="ko-KR" sz="1400" b="0" dirty="0"/>
              <a:t>'</a:t>
            </a:r>
            <a:r>
              <a:rPr lang="ko-KR" altLang="en-US" sz="1400" b="0" dirty="0"/>
              <a:t>로봇</a:t>
            </a:r>
            <a:r>
              <a:rPr lang="en-US" altLang="ko-KR" sz="1400" b="0" dirty="0"/>
              <a:t>'</a:t>
            </a:r>
            <a:r>
              <a:rPr lang="ko-KR" altLang="en-US" sz="1400" b="0" dirty="0"/>
              <a:t>으로 변경한다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/>
              <a:t>understud1.setClubName("</a:t>
            </a:r>
            <a:r>
              <a:rPr lang="ko-KR" altLang="en-US" sz="1400" b="0" dirty="0"/>
              <a:t>로봇</a:t>
            </a:r>
            <a:r>
              <a:rPr lang="en-US" altLang="ko-KR" sz="1400" b="0" dirty="0" smtClean="0"/>
              <a:t>");</a:t>
            </a:r>
            <a:endParaRPr lang="en-US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  // understud1</a:t>
            </a:r>
            <a:r>
              <a:rPr lang="ko-KR" altLang="en-US" sz="1400" b="0" dirty="0"/>
              <a:t>의 현 상태를 출력한다</a:t>
            </a:r>
          </a:p>
          <a:p>
            <a:pPr marL="0" indent="0">
              <a:buNone/>
            </a:pPr>
            <a:r>
              <a:rPr lang="ko-KR" altLang="en-US" sz="1400" b="0" dirty="0"/>
              <a:t>      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(understud1.toString</a:t>
            </a:r>
            <a:r>
              <a:rPr lang="en-US" altLang="ko-KR" sz="1400" b="0" dirty="0" smtClean="0"/>
              <a:t>());</a:t>
            </a:r>
            <a:endParaRPr lang="en-US" altLang="ko-KR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Driver (</a:t>
            </a:r>
            <a:r>
              <a:rPr lang="ko-KR" altLang="en-US" dirty="0" err="1" smtClean="0"/>
              <a:t>상속객체</a:t>
            </a:r>
            <a:r>
              <a:rPr lang="ko-KR" altLang="en-US" dirty="0" smtClean="0"/>
              <a:t> 사용 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55221" y="3252380"/>
            <a:ext cx="4572000" cy="3754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이름이‘선녀’이고</a:t>
            </a:r>
            <a:r>
              <a:rPr lang="ko-KR" altLang="en-US" sz="1400" dirty="0"/>
              <a:t> 학번이 </a:t>
            </a:r>
            <a:r>
              <a:rPr lang="en-US" altLang="ko-KR" sz="1400" dirty="0"/>
              <a:t>1602</a:t>
            </a:r>
            <a:r>
              <a:rPr lang="ko-KR" altLang="en-US" sz="1400" dirty="0"/>
              <a:t>이고 소속동아리명이 </a:t>
            </a:r>
            <a:r>
              <a:rPr lang="en-US" altLang="ko-KR" sz="1400" dirty="0"/>
              <a:t>'</a:t>
            </a:r>
            <a:r>
              <a:rPr lang="ko-KR" altLang="en-US" sz="1400" dirty="0"/>
              <a:t>독서</a:t>
            </a:r>
            <a:r>
              <a:rPr lang="en-US" altLang="ko-KR" sz="1400" dirty="0"/>
              <a:t>'</a:t>
            </a:r>
            <a:r>
              <a:rPr lang="ko-KR" altLang="en-US" sz="1400" dirty="0"/>
              <a:t>인 </a:t>
            </a:r>
            <a:r>
              <a:rPr lang="ko-KR" altLang="en-US" sz="1400" dirty="0" err="1"/>
              <a:t>학부생</a:t>
            </a:r>
            <a:r>
              <a:rPr lang="ko-KR" altLang="en-US" sz="1400" dirty="0"/>
              <a:t> 객체를 만든다</a:t>
            </a:r>
          </a:p>
          <a:p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Undergraduate understud2 =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new </a:t>
            </a:r>
            <a:r>
              <a:rPr lang="en-US" altLang="ko-KR" sz="1400" dirty="0"/>
              <a:t>Undergraduate("</a:t>
            </a:r>
            <a:r>
              <a:rPr lang="ko-KR" altLang="en-US" sz="1400" dirty="0"/>
              <a:t>선녀</a:t>
            </a:r>
            <a:r>
              <a:rPr lang="en-US" altLang="ko-KR" sz="1400" dirty="0"/>
              <a:t>", 1602, "</a:t>
            </a:r>
            <a:r>
              <a:rPr lang="ko-KR" altLang="en-US" sz="1400" dirty="0"/>
              <a:t>독서</a:t>
            </a:r>
            <a:r>
              <a:rPr lang="en-US" altLang="ko-KR" sz="1400" dirty="0"/>
              <a:t>");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// understud2</a:t>
            </a:r>
            <a:r>
              <a:rPr lang="ko-KR" altLang="en-US" sz="1400" dirty="0"/>
              <a:t>의 현 상태를 출력한다</a:t>
            </a:r>
          </a:p>
          <a:p>
            <a:r>
              <a:rPr lang="ko-KR" altLang="en-US" sz="1400" dirty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(understud2.toString());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// understud1</a:t>
            </a:r>
            <a:r>
              <a:rPr lang="ko-KR" altLang="en-US" sz="1400" dirty="0"/>
              <a:t>이 가리키는 객체와 </a:t>
            </a:r>
            <a:r>
              <a:rPr lang="en-US" altLang="ko-KR" sz="1400" dirty="0"/>
              <a:t>understud2</a:t>
            </a:r>
            <a:r>
              <a:rPr lang="ko-KR" altLang="en-US" sz="1400" dirty="0"/>
              <a:t>가 가리키는 객체가 서로 같은지를 비교한다</a:t>
            </a:r>
          </a:p>
          <a:p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if (understud1.equals(understud2))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두 객체가 서로 같다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두 객체가 서로 다르다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   }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1908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안드로이드</a:t>
            </a:r>
            <a:endParaRPr lang="ko-KR" alt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37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작은 그림을 클릭하면 아래에 클릭한 큰 그림이 보이도록 설정해 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</a:t>
            </a:r>
            <a:r>
              <a:rPr lang="ko-KR" altLang="en-US" dirty="0" smtClean="0"/>
              <a:t>텍스트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이미지 뷰 사용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8625" t="24602" r="34250" b="21573"/>
          <a:stretch/>
        </p:blipFill>
        <p:spPr>
          <a:xfrm>
            <a:off x="662970" y="1577339"/>
            <a:ext cx="3131820" cy="5280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374" t="53029" r="68376" b="19010"/>
          <a:stretch/>
        </p:blipFill>
        <p:spPr>
          <a:xfrm>
            <a:off x="4317076" y="1759198"/>
            <a:ext cx="3154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Strings/xml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</a:t>
            </a:r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이미지 뷰 사용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7" t="15048" r="48561" b="51483"/>
          <a:stretch/>
        </p:blipFill>
        <p:spPr>
          <a:xfrm>
            <a:off x="387927" y="1537855"/>
            <a:ext cx="6885710" cy="3283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367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</a:t>
            </a:r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이미지 뷰 사용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333" t="12224" r="18864" b="6999"/>
          <a:stretch/>
        </p:blipFill>
        <p:spPr>
          <a:xfrm>
            <a:off x="251520" y="1052736"/>
            <a:ext cx="7548589" cy="5658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038" t="47105" r="38182" b="48235"/>
          <a:stretch/>
        </p:blipFill>
        <p:spPr>
          <a:xfrm>
            <a:off x="5200833" y="3425020"/>
            <a:ext cx="3144981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V="1">
            <a:off x="4396460" y="3665416"/>
            <a:ext cx="703076" cy="15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4396460" y="3614617"/>
            <a:ext cx="703076" cy="144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78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edit, radio, </a:t>
            </a:r>
            <a:r>
              <a:rPr lang="en-US" altLang="ko-KR" dirty="0" err="1" smtClean="0"/>
              <a:t>checkox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영역에 내용이 입력되면</a:t>
            </a:r>
            <a:endParaRPr lang="en-US" altLang="ko-KR" dirty="0" smtClean="0"/>
          </a:p>
          <a:p>
            <a:r>
              <a:rPr lang="ko-KR" altLang="en-US" dirty="0" smtClean="0"/>
              <a:t>그 값을 아래에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에 표시하여 보여주기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에디트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</a:t>
            </a:r>
            <a:r>
              <a:rPr lang="en-US" altLang="ko-KR" dirty="0" smtClean="0"/>
              <a:t>, check box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9" t="25523" r="36400" b="23942"/>
          <a:stretch/>
        </p:blipFill>
        <p:spPr bwMode="auto">
          <a:xfrm>
            <a:off x="251520" y="1909497"/>
            <a:ext cx="2256262" cy="328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2" r="80000" b="37026"/>
          <a:stretch/>
        </p:blipFill>
        <p:spPr bwMode="auto">
          <a:xfrm>
            <a:off x="1047346" y="3378579"/>
            <a:ext cx="2634120" cy="3343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4167" t="27193" r="30606" b="26628"/>
          <a:stretch/>
        </p:blipFill>
        <p:spPr>
          <a:xfrm>
            <a:off x="3917051" y="1936413"/>
            <a:ext cx="2189018" cy="3561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2879" t="53036" r="59849" b="8693"/>
          <a:stretch/>
        </p:blipFill>
        <p:spPr>
          <a:xfrm>
            <a:off x="5911996" y="3119891"/>
            <a:ext cx="2743939" cy="32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6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 err="1"/>
              <a:t>에디트</a:t>
            </a:r>
            <a:r>
              <a:rPr lang="en-US" altLang="ko-KR" dirty="0"/>
              <a:t>, </a:t>
            </a:r>
            <a:r>
              <a:rPr lang="ko-KR" altLang="en-US" dirty="0"/>
              <a:t>라디오</a:t>
            </a:r>
            <a:r>
              <a:rPr lang="en-US" altLang="ko-KR" dirty="0"/>
              <a:t>, check box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136" t="12083" r="13636" b="23239"/>
          <a:stretch/>
        </p:blipFill>
        <p:spPr>
          <a:xfrm>
            <a:off x="251520" y="987110"/>
            <a:ext cx="8393042" cy="5459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272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+ edit </a:t>
            </a:r>
            <a:r>
              <a:rPr lang="ko-KR" altLang="en-US" dirty="0" smtClean="0"/>
              <a:t>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2576" t="27193" r="28939" b="15048"/>
          <a:stretch/>
        </p:blipFill>
        <p:spPr>
          <a:xfrm>
            <a:off x="251520" y="1052736"/>
            <a:ext cx="3215717" cy="5390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031" t="52895" r="60530" b="15613"/>
          <a:stretch/>
        </p:blipFill>
        <p:spPr>
          <a:xfrm>
            <a:off x="4849091" y="1974271"/>
            <a:ext cx="3006436" cy="3089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908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버튼 </a:t>
            </a:r>
            <a:r>
              <a:rPr lang="en-US" altLang="ko-KR" dirty="0"/>
              <a:t>+ edit </a:t>
            </a:r>
            <a:r>
              <a:rPr lang="ko-KR" altLang="en-US" dirty="0"/>
              <a:t>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909" t="12649" r="39090" b="19143"/>
          <a:stretch/>
        </p:blipFill>
        <p:spPr>
          <a:xfrm>
            <a:off x="251520" y="1052736"/>
            <a:ext cx="5088835" cy="5320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7425" t="29312" r="25378" b="24369"/>
          <a:stretch/>
        </p:blipFill>
        <p:spPr>
          <a:xfrm>
            <a:off x="2277610" y="3306563"/>
            <a:ext cx="636827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탭 위젯을 아래쪽에 배치하고 탭은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개가 나오도록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프레임 레이아웃 안의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레이아웃을 제거하고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이미지 뷰로 배치한다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탭 호스트 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3258" t="22816" r="29621" b="21686"/>
          <a:stretch/>
        </p:blipFill>
        <p:spPr>
          <a:xfrm>
            <a:off x="651162" y="2151275"/>
            <a:ext cx="2216728" cy="38547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3667" t="49090" r="56814" b="16696"/>
          <a:stretch/>
        </p:blipFill>
        <p:spPr>
          <a:xfrm>
            <a:off x="3519054" y="3075710"/>
            <a:ext cx="2784764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96072" y="888144"/>
            <a:ext cx="5701224" cy="410448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/>
              <a:t>import </a:t>
            </a:r>
            <a:r>
              <a:rPr lang="en-US" altLang="ko-KR" sz="1600" b="0" dirty="0" err="1"/>
              <a:t>java.util.Scanner</a:t>
            </a:r>
            <a:r>
              <a:rPr lang="en-US" altLang="ko-KR" sz="1600" b="0" dirty="0" smtClean="0"/>
              <a:t>;</a:t>
            </a:r>
            <a:endParaRPr lang="en-US" altLang="ko-KR" sz="16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/>
              <a:t>public class </a:t>
            </a:r>
            <a:r>
              <a:rPr lang="en-US" altLang="ko-KR" sz="1600" b="0" dirty="0" err="1" smtClean="0"/>
              <a:t>DetermineAppType</a:t>
            </a:r>
            <a:r>
              <a:rPr lang="en-US" altLang="ko-KR" sz="1600" b="0" dirty="0" smtClean="0"/>
              <a:t>{</a:t>
            </a:r>
            <a:endParaRPr lang="en-US" altLang="ko-KR" sz="16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 smtClean="0"/>
              <a:t>   public </a:t>
            </a:r>
            <a:r>
              <a:rPr lang="en-US" altLang="ko-KR" sz="1600" b="0" dirty="0"/>
              <a:t>static void main(String[] </a:t>
            </a:r>
            <a:r>
              <a:rPr lang="en-US" altLang="ko-KR" sz="1600" b="0" dirty="0" err="1"/>
              <a:t>args</a:t>
            </a:r>
            <a:r>
              <a:rPr lang="en-US" altLang="ko-KR" sz="1600" b="0" dirty="0" smtClean="0"/>
              <a:t>)</a:t>
            </a:r>
            <a:r>
              <a:rPr lang="en-US" altLang="ko-KR" sz="1600" b="0" dirty="0"/>
              <a:t>	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 smtClean="0"/>
              <a:t>	double </a:t>
            </a:r>
            <a:r>
              <a:rPr lang="en-US" altLang="ko-KR" sz="1600" b="0" dirty="0"/>
              <a:t>grade;	// </a:t>
            </a:r>
            <a:r>
              <a:rPr lang="ko-KR" altLang="en-US" sz="1600" b="0" dirty="0"/>
              <a:t>평점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0" dirty="0"/>
              <a:t>	</a:t>
            </a:r>
            <a:r>
              <a:rPr lang="en-US" altLang="ko-KR" sz="1600" b="0" dirty="0" err="1"/>
              <a:t>int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toeicscore</a:t>
            </a:r>
            <a:r>
              <a:rPr lang="en-US" altLang="ko-KR" sz="1600" b="0" dirty="0"/>
              <a:t>;	// </a:t>
            </a:r>
            <a:r>
              <a:rPr lang="ko-KR" altLang="en-US" sz="1600" b="0" dirty="0" err="1"/>
              <a:t>토익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점수</a:t>
            </a:r>
            <a:endParaRPr lang="ko-KR" altLang="en-US" sz="1600" b="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0" dirty="0"/>
              <a:t>	</a:t>
            </a:r>
            <a:r>
              <a:rPr lang="en-US" altLang="ko-KR" sz="1600" b="0" dirty="0"/>
              <a:t>// Scanner </a:t>
            </a:r>
            <a:r>
              <a:rPr lang="ko-KR" altLang="en-US" sz="1600" b="0" dirty="0"/>
              <a:t>객체 가리키는 참조변수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0" dirty="0" smtClean="0"/>
              <a:t>         </a:t>
            </a:r>
            <a:r>
              <a:rPr lang="en-US" altLang="ko-KR" sz="1600" b="0" dirty="0"/>
              <a:t>Scanner scan = new Scanner(System.in</a:t>
            </a:r>
            <a:r>
              <a:rPr lang="en-US" altLang="ko-KR" sz="1600" b="0" dirty="0" smtClean="0"/>
              <a:t>);</a:t>
            </a:r>
            <a:endParaRPr lang="en-US" altLang="ko-KR" sz="16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/>
              <a:t>	// </a:t>
            </a:r>
            <a:r>
              <a:rPr lang="ko-KR" altLang="en-US" sz="1600" b="0" dirty="0"/>
              <a:t>평점을 입력 받는다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0" dirty="0" smtClean="0"/>
              <a:t>         </a:t>
            </a:r>
            <a:r>
              <a:rPr lang="en-US" altLang="ko-KR" sz="1600" b="0" dirty="0" err="1"/>
              <a:t>System.out.print</a:t>
            </a:r>
            <a:r>
              <a:rPr lang="en-US" altLang="ko-KR" sz="1600" b="0" dirty="0"/>
              <a:t>("</a:t>
            </a:r>
            <a:r>
              <a:rPr lang="ko-KR" altLang="en-US" sz="1600" b="0" dirty="0"/>
              <a:t>평점을 입력하세요</a:t>
            </a:r>
            <a:r>
              <a:rPr lang="en-US" altLang="ko-KR" sz="1600" b="0" dirty="0"/>
              <a:t>: </a:t>
            </a:r>
            <a:r>
              <a:rPr lang="en-US" altLang="ko-KR" sz="1600" b="0" dirty="0" smtClean="0"/>
              <a:t>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 smtClean="0"/>
              <a:t>         </a:t>
            </a:r>
            <a:r>
              <a:rPr lang="en-US" altLang="ko-KR" sz="1600" b="0" dirty="0"/>
              <a:t>grade = </a:t>
            </a:r>
            <a:r>
              <a:rPr lang="en-US" altLang="ko-KR" sz="1600" b="0" dirty="0" err="1"/>
              <a:t>scan.nextDouble</a:t>
            </a:r>
            <a:r>
              <a:rPr lang="en-US" altLang="ko-KR" sz="1600" b="0" dirty="0" smtClean="0"/>
              <a:t>();</a:t>
            </a:r>
            <a:endParaRPr lang="en-US" altLang="ko-KR" sz="16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/>
              <a:t>	// </a:t>
            </a:r>
            <a:r>
              <a:rPr lang="ko-KR" altLang="en-US" sz="1600" b="0" dirty="0" err="1"/>
              <a:t>토익</a:t>
            </a:r>
            <a:r>
              <a:rPr lang="ko-KR" altLang="en-US" sz="1600" b="0" dirty="0"/>
              <a:t> 점수를 입력 받는다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0" dirty="0"/>
              <a:t>	</a:t>
            </a:r>
            <a:r>
              <a:rPr lang="en-US" altLang="ko-KR" sz="1600" b="0" dirty="0" err="1"/>
              <a:t>System.out.print</a:t>
            </a:r>
            <a:r>
              <a:rPr lang="en-US" altLang="ko-KR" sz="1600" b="0" dirty="0"/>
              <a:t>("TOEIC </a:t>
            </a:r>
            <a:r>
              <a:rPr lang="ko-KR" altLang="en-US" sz="1600" b="0" dirty="0"/>
              <a:t>점수를 입력하세요</a:t>
            </a:r>
            <a:r>
              <a:rPr lang="en-US" altLang="ko-KR" sz="1600" b="0" dirty="0"/>
              <a:t>: 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/>
              <a:t>	</a:t>
            </a:r>
            <a:r>
              <a:rPr lang="en-US" altLang="ko-KR" sz="1600" b="0" dirty="0" err="1"/>
              <a:t>toeicscore</a:t>
            </a:r>
            <a:r>
              <a:rPr lang="en-US" altLang="ko-KR" sz="1600" b="0" dirty="0"/>
              <a:t> = </a:t>
            </a:r>
            <a:r>
              <a:rPr lang="en-US" altLang="ko-KR" sz="1600" b="0" dirty="0" err="1"/>
              <a:t>scan.nextInt</a:t>
            </a:r>
            <a:r>
              <a:rPr lang="en-US" altLang="ko-KR" sz="1600" b="0" dirty="0" smtClean="0"/>
              <a:t>();</a:t>
            </a:r>
            <a:endParaRPr lang="en-US" altLang="ko-KR" sz="16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 dirty="0"/>
              <a:t>		</a:t>
            </a:r>
            <a:endParaRPr lang="ko-KR" altLang="en-US" sz="16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ko-KR" altLang="en-US" dirty="0" smtClean="0"/>
              <a:t>프로그램 소스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969824" y="2940384"/>
            <a:ext cx="4174176" cy="37844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268288" indent="-268288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b="1" kern="1200">
                <a:solidFill>
                  <a:schemeClr val="dk1"/>
                </a:solidFill>
                <a:latin typeface="+mj-ea"/>
                <a:ea typeface="+mj-ea"/>
                <a:cs typeface="+mn-cs"/>
              </a:defRPr>
            </a:lvl1pPr>
            <a:lvl2pPr marL="536575" indent="-176213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dk1"/>
                </a:solidFill>
                <a:latin typeface="+mj-ea"/>
                <a:ea typeface="+mj-ea"/>
                <a:cs typeface="+mn-cs"/>
              </a:defRPr>
            </a:lvl2pPr>
            <a:lvl3pPr marL="720725" indent="-18415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 kern="1200">
                <a:solidFill>
                  <a:schemeClr val="dk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// </a:t>
            </a:r>
            <a:r>
              <a:rPr lang="ko-KR" altLang="en-US" sz="1400" b="0" dirty="0" smtClean="0"/>
              <a:t>평점과 토익 점수에 따라 </a:t>
            </a:r>
            <a:r>
              <a:rPr lang="ko-KR" altLang="en-US" sz="1400" b="0" dirty="0" err="1" smtClean="0"/>
              <a:t>지원시</a:t>
            </a:r>
            <a:r>
              <a:rPr lang="ko-KR" altLang="en-US" sz="1400" b="0" dirty="0" smtClean="0"/>
              <a:t> </a:t>
            </a:r>
            <a:r>
              <a:rPr lang="en-US" altLang="ko-KR" sz="1400" b="0" dirty="0" smtClean="0"/>
              <a:t/>
            </a:r>
            <a:br>
              <a:rPr lang="en-US" altLang="ko-KR" sz="1400" b="0" dirty="0" smtClean="0"/>
            </a:br>
            <a:r>
              <a:rPr lang="en-US" altLang="ko-KR" sz="1400" b="0" dirty="0" smtClean="0"/>
              <a:t>//</a:t>
            </a:r>
            <a:r>
              <a:rPr lang="ko-KR" altLang="en-US" sz="1400" b="0" dirty="0" smtClean="0"/>
              <a:t>적절한 메시지를 출력한다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if (</a:t>
            </a:r>
            <a:r>
              <a:rPr lang="en-US" altLang="ko-KR" sz="1400" b="0" dirty="0" err="1" smtClean="0"/>
              <a:t>toeicscore</a:t>
            </a:r>
            <a:r>
              <a:rPr lang="en-US" altLang="ko-KR" sz="1400" b="0" dirty="0" smtClean="0"/>
              <a:t> &gt;= 700) {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  if (grade &gt;= 4.0)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    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("</a:t>
            </a:r>
            <a:r>
              <a:rPr lang="ko-KR" altLang="en-US" sz="1400" b="0" dirty="0" smtClean="0"/>
              <a:t>면접 대상자입니다</a:t>
            </a:r>
            <a:r>
              <a:rPr lang="en-US" altLang="ko-KR" sz="1400" b="0" dirty="0" smtClean="0"/>
              <a:t>");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  else if (grade &gt;= 3.5)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    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("</a:t>
            </a:r>
            <a:r>
              <a:rPr lang="ko-KR" altLang="en-US" sz="1400" b="0" dirty="0" smtClean="0"/>
              <a:t>서류 전형 대상자입니다</a:t>
            </a:r>
            <a:r>
              <a:rPr lang="en-US" altLang="ko-KR" sz="1400" b="0" dirty="0" smtClean="0"/>
              <a:t>");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  else if (grade &gt;= 3.0)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 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("</a:t>
            </a:r>
            <a:r>
              <a:rPr lang="ko-KR" altLang="en-US" sz="1400" b="0" dirty="0" smtClean="0"/>
              <a:t>필기 시험  대상자입니다</a:t>
            </a:r>
            <a:r>
              <a:rPr lang="en-US" altLang="ko-KR" sz="1400" b="0" dirty="0" smtClean="0"/>
              <a:t>");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  else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  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("</a:t>
            </a:r>
            <a:r>
              <a:rPr lang="ko-KR" altLang="en-US" sz="1400" b="0" dirty="0" smtClean="0"/>
              <a:t>지원할 수 없습니다</a:t>
            </a:r>
            <a:r>
              <a:rPr lang="en-US" altLang="ko-KR" sz="1400" b="0" dirty="0" smtClean="0"/>
              <a:t>");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} else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("</a:t>
            </a:r>
            <a:r>
              <a:rPr lang="ko-KR" altLang="en-US" sz="1400" b="0" dirty="0" smtClean="0"/>
              <a:t>지원할 수 없습니다</a:t>
            </a:r>
            <a:r>
              <a:rPr lang="en-US" altLang="ko-KR" sz="1400" b="0" dirty="0" smtClean="0"/>
              <a:t>");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}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dirty="0" smtClean="0"/>
              <a:t>}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646262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탭 호스트 이용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727" t="11941" r="21364" b="30159"/>
          <a:stretch/>
        </p:blipFill>
        <p:spPr>
          <a:xfrm>
            <a:off x="0" y="1001256"/>
            <a:ext cx="7381702" cy="4100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030" t="23663" r="30152" b="47105"/>
          <a:stretch/>
        </p:blipFill>
        <p:spPr>
          <a:xfrm>
            <a:off x="3158356" y="4764838"/>
            <a:ext cx="5833244" cy="1953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88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날짜관련</a:t>
            </a:r>
            <a:r>
              <a:rPr lang="ko-KR" altLang="en-US" dirty="0" smtClean="0"/>
              <a:t> 위젯 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23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Project6_1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com.cookandroid.project6_1</a:t>
            </a: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디자인 및 편집</a:t>
            </a:r>
            <a:endParaRPr lang="en-US" altLang="ko-KR" sz="16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i="1" dirty="0" smtClean="0"/>
              <a:t>Chronometer </a:t>
            </a:r>
            <a:r>
              <a:rPr lang="en-US" altLang="ko-KR" sz="1400" b="1" i="1" dirty="0"/>
              <a:t>1</a:t>
            </a:r>
            <a:r>
              <a:rPr lang="ko-KR" altLang="en-US" sz="1400" b="1" i="1" dirty="0"/>
              <a:t>개와 </a:t>
            </a:r>
            <a:r>
              <a:rPr lang="en-US" altLang="ko-KR" sz="1400" b="1" i="1" dirty="0"/>
              <a:t>Button 1</a:t>
            </a:r>
            <a:r>
              <a:rPr lang="ko-KR" altLang="en-US" sz="1400" b="1" i="1" dirty="0"/>
              <a:t>개를 </a:t>
            </a:r>
            <a:r>
              <a:rPr lang="ko-KR" altLang="en-US" sz="1400" b="1" i="1" dirty="0" smtClean="0"/>
              <a:t>생성</a:t>
            </a:r>
            <a:endParaRPr lang="en-US" altLang="ko-KR" sz="1400" b="1" i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chronometer1, </a:t>
            </a:r>
            <a:r>
              <a:rPr lang="en-US" altLang="ko-KR" sz="1400" b="1" dirty="0" err="1"/>
              <a:t>btnStart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함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RadioGroup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RadioButton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라디오버튼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rdoCal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rdoTime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LinearLayout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FrameLayout</a:t>
            </a:r>
            <a:r>
              <a:rPr lang="ko-KR" altLang="en-US" sz="1600" b="1" dirty="0"/>
              <a:t>을 두고 </a:t>
            </a:r>
            <a:r>
              <a:rPr lang="ko-KR" altLang="en-US" sz="1600" b="1" dirty="0" smtClean="0"/>
              <a:t>안에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CalendarView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en-US" altLang="ko-KR" sz="1600" b="1" dirty="0" err="1" smtClean="0"/>
              <a:t>TimePicker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calendarView1, timePicker1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Button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btnEnd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텍스트뷰는</a:t>
            </a:r>
            <a:r>
              <a:rPr lang="ko-KR" altLang="en-US" sz="1400" b="1" dirty="0"/>
              <a:t> 홀수 차례에만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tvYear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tvMonth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tvDay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tvHour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tvMinute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: 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03" y="1176940"/>
            <a:ext cx="2489321" cy="43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/>
          <a:stretch/>
        </p:blipFill>
        <p:spPr>
          <a:xfrm>
            <a:off x="251520" y="1393553"/>
            <a:ext cx="5102489" cy="4379976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21" y="3280903"/>
            <a:ext cx="4438374" cy="2420040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511799" y="5660600"/>
            <a:ext cx="4385641" cy="84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06" y="128587"/>
            <a:ext cx="1761404" cy="31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Project6_1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com.cookandroid.project6_1</a:t>
            </a: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디자인 및 편집</a:t>
            </a:r>
            <a:endParaRPr lang="en-US" altLang="ko-KR" sz="16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i="1" dirty="0" smtClean="0"/>
              <a:t>Chronometer </a:t>
            </a:r>
            <a:r>
              <a:rPr lang="en-US" altLang="ko-KR" sz="1400" b="1" i="1" dirty="0"/>
              <a:t>1</a:t>
            </a:r>
            <a:r>
              <a:rPr lang="ko-KR" altLang="en-US" sz="1400" b="1" i="1" dirty="0"/>
              <a:t>개와 </a:t>
            </a:r>
            <a:r>
              <a:rPr lang="en-US" altLang="ko-KR" sz="1400" b="1" i="1" dirty="0"/>
              <a:t>Button 1</a:t>
            </a:r>
            <a:r>
              <a:rPr lang="ko-KR" altLang="en-US" sz="1400" b="1" i="1" dirty="0"/>
              <a:t>개를 </a:t>
            </a:r>
            <a:r>
              <a:rPr lang="ko-KR" altLang="en-US" sz="1400" b="1" i="1" dirty="0" smtClean="0"/>
              <a:t>생성</a:t>
            </a:r>
            <a:endParaRPr lang="en-US" altLang="ko-KR" sz="1400" b="1" i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chronometer1, </a:t>
            </a:r>
            <a:r>
              <a:rPr lang="en-US" altLang="ko-KR" sz="1400" b="1" dirty="0" err="1"/>
              <a:t>btnStart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함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RadioGroup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RadioButton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라디오버튼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rdoCal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rdoTime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LinearLayout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FrameLayout</a:t>
            </a:r>
            <a:r>
              <a:rPr lang="ko-KR" altLang="en-US" sz="1600" b="1" dirty="0"/>
              <a:t>을 두고 </a:t>
            </a:r>
            <a:r>
              <a:rPr lang="ko-KR" altLang="en-US" sz="1600" b="1" dirty="0" smtClean="0"/>
              <a:t>안에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CalendarView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en-US" altLang="ko-KR" sz="1600" b="1" dirty="0" err="1" smtClean="0"/>
              <a:t>TimePicker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calendarView1, timePicker1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Button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btnEnd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텍스트뷰는</a:t>
            </a:r>
            <a:r>
              <a:rPr lang="ko-KR" altLang="en-US" sz="1400" b="1" dirty="0"/>
              <a:t> 홀수 차례에만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tvYear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tvMonth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tvDay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tvHour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tvMinute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:  </a:t>
            </a:r>
            <a:r>
              <a:rPr lang="ko-KR" altLang="en-US" sz="2400" dirty="0" smtClean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03" y="1176940"/>
            <a:ext cx="2489321" cy="43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/>
          <a:stretch/>
        </p:blipFill>
        <p:spPr>
          <a:xfrm>
            <a:off x="251520" y="1393553"/>
            <a:ext cx="5102489" cy="4379976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21" y="3280903"/>
            <a:ext cx="4438374" cy="2420040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511799" y="5660600"/>
            <a:ext cx="4385641" cy="84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06" y="128587"/>
            <a:ext cx="1761404" cy="31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전역변수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부여한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2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/>
          <a:stretch/>
        </p:blipFill>
        <p:spPr>
          <a:xfrm>
            <a:off x="470620" y="2103120"/>
            <a:ext cx="8083365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504" y="1034448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변수에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대입하고 처음에는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캘린더뷰와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타임피커가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보이지 않게 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3.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251520" y="2101421"/>
            <a:ext cx="5000494" cy="2927662"/>
          </a:xfrm>
          <a:prstGeom prst="rect">
            <a:avLst/>
          </a:prstGeom>
        </p:spPr>
      </p:pic>
      <p:pic>
        <p:nvPicPr>
          <p:cNvPr id="5" name="Picture 4" descr="스크린샷 2017-02-26 오후 4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43" y="4115552"/>
            <a:ext cx="5308747" cy="25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3813" y="96697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 클릭 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캘런더뷰와 타임피커 중 하나씩만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 이벤트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리스너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/>
        </p:blipFill>
        <p:spPr>
          <a:xfrm>
            <a:off x="426290" y="2037965"/>
            <a:ext cx="7578391" cy="43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080" y="90643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크로노미터가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시작하고약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완료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정지하도록 이벤트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리스너를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5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/>
          <a:stretch/>
        </p:blipFill>
        <p:spPr>
          <a:xfrm>
            <a:off x="565430" y="1949744"/>
            <a:ext cx="6036538" cy="4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idx="1"/>
          </p:nvPr>
        </p:nvSpPr>
        <p:spPr>
          <a:xfrm>
            <a:off x="160080" y="979584"/>
            <a:ext cx="8640000" cy="56498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1800" dirty="0" smtClean="0"/>
              <a:t>문제</a:t>
            </a:r>
            <a:r>
              <a:rPr lang="en-US" altLang="ko-KR" sz="1800" dirty="0" smtClean="0"/>
              <a:t>&gt; </a:t>
            </a:r>
            <a:r>
              <a:rPr lang="ko-KR" altLang="ko-KR" sz="1800" dirty="0" smtClean="0"/>
              <a:t>점수들을 읽어 들여 점수들의 총수</a:t>
            </a:r>
            <a:r>
              <a:rPr lang="ko-KR" altLang="en-US" sz="1800" dirty="0" smtClean="0"/>
              <a:t>와</a:t>
            </a:r>
            <a:r>
              <a:rPr lang="en-US" altLang="ko-KR" sz="1800" dirty="0" smtClean="0"/>
              <a:t> A, B, C, D,</a:t>
            </a:r>
            <a:r>
              <a:rPr lang="ko-KR" altLang="ko-KR" sz="1800" dirty="0" smtClean="0"/>
              <a:t> </a:t>
            </a:r>
            <a:r>
              <a:rPr lang="en-US" altLang="ko-KR" sz="1800" dirty="0" smtClean="0"/>
              <a:t>F </a:t>
            </a:r>
            <a:r>
              <a:rPr lang="ko-KR" altLang="ko-KR" sz="1800" dirty="0" smtClean="0"/>
              <a:t>학점들의 수를 구하는 </a:t>
            </a:r>
            <a:r>
              <a:rPr lang="ko-KR" altLang="en-US" sz="1800" dirty="0" smtClean="0"/>
              <a:t>프로그램을 작성하라</a:t>
            </a:r>
            <a:r>
              <a:rPr lang="en-US" altLang="ko-KR" sz="1800" dirty="0" smtClean="0"/>
              <a:t>. </a:t>
            </a:r>
          </a:p>
          <a:p>
            <a:pPr>
              <a:lnSpc>
                <a:spcPct val="100000"/>
              </a:lnSpc>
              <a:defRPr/>
            </a:pPr>
            <a:r>
              <a:rPr lang="ko-KR" altLang="en-US" sz="1800" dirty="0" err="1" smtClean="0"/>
              <a:t>사용변수</a:t>
            </a:r>
            <a:endParaRPr lang="en-US" altLang="ko-KR" sz="1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altLang="ko-KR" sz="1600" dirty="0" smtClean="0"/>
              <a:t>score: </a:t>
            </a:r>
            <a:r>
              <a:rPr lang="ko-KR" altLang="ko-KR" sz="1600" dirty="0" smtClean="0"/>
              <a:t>점수</a:t>
            </a:r>
            <a:r>
              <a:rPr lang="en-US" altLang="ko-KR" sz="1600" dirty="0" smtClean="0"/>
              <a:t>  /</a:t>
            </a:r>
            <a:r>
              <a:rPr lang="en-US" altLang="ko-KR" sz="1600" dirty="0" err="1" smtClean="0"/>
              <a:t>totalCount</a:t>
            </a:r>
            <a:r>
              <a:rPr lang="en-US" altLang="ko-KR" sz="1600" dirty="0" smtClean="0"/>
              <a:t>: </a:t>
            </a:r>
            <a:r>
              <a:rPr lang="ko-KR" altLang="ko-KR" sz="1600" dirty="0" smtClean="0"/>
              <a:t>점수들의 총수</a:t>
            </a:r>
            <a:endParaRPr lang="en-US" altLang="ko-KR" sz="1600" dirty="0" smtClean="0"/>
          </a:p>
          <a:p>
            <a:pPr lvl="1">
              <a:lnSpc>
                <a:spcPct val="100000"/>
              </a:lnSpc>
              <a:defRPr/>
            </a:pPr>
            <a:r>
              <a:rPr lang="en-US" altLang="ko-KR" sz="1800" dirty="0" err="1" smtClean="0"/>
              <a:t>Acount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Bcount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Ccount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Dcount</a:t>
            </a:r>
            <a:r>
              <a:rPr lang="en-US" altLang="ko-KR" sz="1800" dirty="0" smtClean="0"/>
              <a:t>,</a:t>
            </a:r>
            <a:r>
              <a:rPr lang="ko-KR" altLang="ko-KR" sz="1800" dirty="0" smtClean="0"/>
              <a:t> </a:t>
            </a:r>
            <a:r>
              <a:rPr lang="en-US" altLang="ko-KR" sz="1800" dirty="0" err="1" smtClean="0"/>
              <a:t>Fcount</a:t>
            </a:r>
            <a:r>
              <a:rPr lang="en-US" altLang="ko-KR" sz="1800" dirty="0" smtClean="0"/>
              <a:t>: A, B, C, D,</a:t>
            </a:r>
            <a:r>
              <a:rPr lang="ko-KR" altLang="ko-KR" sz="1800" dirty="0" smtClean="0"/>
              <a:t> </a:t>
            </a:r>
            <a:r>
              <a:rPr lang="en-US" altLang="ko-KR" sz="1800" dirty="0" smtClean="0"/>
              <a:t>F </a:t>
            </a:r>
            <a:r>
              <a:rPr lang="ko-KR" altLang="ko-KR" sz="1800" dirty="0" smtClean="0"/>
              <a:t>학점들의 수</a:t>
            </a:r>
            <a:endParaRPr lang="en-US" altLang="ko-KR" sz="1800" dirty="0" smtClean="0"/>
          </a:p>
          <a:p>
            <a:pPr marL="290513" indent="-342900">
              <a:lnSpc>
                <a:spcPct val="100000"/>
              </a:lnSpc>
            </a:pPr>
            <a:r>
              <a:rPr lang="ko-KR" altLang="en-US" sz="1800" dirty="0" smtClean="0"/>
              <a:t>처리 내용 </a:t>
            </a:r>
            <a:r>
              <a:rPr lang="en-US" altLang="ko-KR" sz="1800" dirty="0" smtClean="0"/>
              <a:t>	</a:t>
            </a:r>
          </a:p>
          <a:p>
            <a:pPr marL="447675" lvl="1" indent="-180975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altLang="ko-KR" dirty="0" err="1"/>
              <a:t>Acount</a:t>
            </a:r>
            <a:r>
              <a:rPr lang="en-US" altLang="ko-KR" dirty="0"/>
              <a:t> = </a:t>
            </a:r>
            <a:r>
              <a:rPr lang="en-US" altLang="ko-KR" dirty="0" err="1"/>
              <a:t>Bcount</a:t>
            </a:r>
            <a:r>
              <a:rPr lang="en-US" altLang="ko-KR" dirty="0"/>
              <a:t> = </a:t>
            </a:r>
            <a:r>
              <a:rPr lang="en-US" altLang="ko-KR" dirty="0" err="1"/>
              <a:t>Ccount</a:t>
            </a:r>
            <a:r>
              <a:rPr lang="en-US" altLang="ko-KR" dirty="0"/>
              <a:t> = </a:t>
            </a:r>
            <a:r>
              <a:rPr lang="en-US" altLang="ko-KR" dirty="0" err="1"/>
              <a:t>Dcount</a:t>
            </a:r>
            <a:r>
              <a:rPr lang="en-US" altLang="ko-KR" dirty="0"/>
              <a:t> = </a:t>
            </a:r>
            <a:r>
              <a:rPr lang="en-US" altLang="ko-KR" dirty="0" err="1"/>
              <a:t>Fcount</a:t>
            </a:r>
            <a:r>
              <a:rPr lang="en-US" altLang="ko-KR" dirty="0"/>
              <a:t> =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marL="268287" lvl="1" indent="0">
              <a:lnSpc>
                <a:spcPct val="100000"/>
              </a:lnSpc>
              <a:buNone/>
              <a:defRPr/>
            </a:pPr>
            <a:r>
              <a:rPr lang="en-US" altLang="ko-KR" dirty="0"/>
              <a:t>2. </a:t>
            </a:r>
            <a:r>
              <a:rPr lang="ko-KR" altLang="ko-KR" dirty="0"/>
              <a:t>첫 번째 점수를 읽어 들여 변수 </a:t>
            </a:r>
            <a:r>
              <a:rPr lang="en-US" altLang="ko-KR" dirty="0"/>
              <a:t>score</a:t>
            </a:r>
            <a:r>
              <a:rPr lang="ko-KR" altLang="ko-KR" dirty="0"/>
              <a:t>에 저장한다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8287" lvl="1" indent="0">
              <a:lnSpc>
                <a:spcPct val="100000"/>
              </a:lnSpc>
              <a:buNone/>
              <a:defRPr/>
            </a:pPr>
            <a:r>
              <a:rPr lang="en-US" altLang="ko-KR" dirty="0"/>
              <a:t>3. </a:t>
            </a:r>
            <a:r>
              <a:rPr lang="en-US" altLang="ko-KR" dirty="0" smtClean="0"/>
              <a:t>Score</a:t>
            </a:r>
            <a:r>
              <a:rPr lang="ko-KR" altLang="ko-KR" dirty="0"/>
              <a:t>가 양수인 동안 다음을 반복한다</a:t>
            </a:r>
            <a:r>
              <a:rPr lang="en-US" altLang="ko-KR" dirty="0"/>
              <a:t>.</a:t>
            </a:r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/>
              <a:t>totalCount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totalCount</a:t>
            </a:r>
            <a:r>
              <a:rPr lang="en-US" altLang="ko-KR" sz="1800" dirty="0"/>
              <a:t> + 1</a:t>
            </a:r>
            <a:endParaRPr lang="ko-KR" altLang="ko-KR" sz="1800" dirty="0"/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/>
              <a:t>score &gt;= 90 </a:t>
            </a:r>
            <a:r>
              <a:rPr lang="ko-KR" altLang="ko-KR" sz="1800" dirty="0"/>
              <a:t>이라면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Acount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Acount</a:t>
            </a:r>
            <a:r>
              <a:rPr lang="en-US" altLang="ko-KR" sz="1800" dirty="0"/>
              <a:t> + 1</a:t>
            </a:r>
            <a:endParaRPr lang="ko-KR" altLang="ko-KR" sz="1800" dirty="0"/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/>
              <a:t>80 &lt;= score &lt; 90 </a:t>
            </a:r>
            <a:r>
              <a:rPr lang="ko-KR" altLang="ko-KR" sz="1800" dirty="0"/>
              <a:t>이라면 </a:t>
            </a:r>
            <a:r>
              <a:rPr lang="en-US" altLang="ko-KR" sz="1800" dirty="0" err="1"/>
              <a:t>Bcount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Bcount</a:t>
            </a:r>
            <a:r>
              <a:rPr lang="en-US" altLang="ko-KR" sz="1800" dirty="0"/>
              <a:t> + 1</a:t>
            </a:r>
            <a:endParaRPr lang="ko-KR" altLang="ko-KR" sz="1800" dirty="0"/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/>
              <a:t>70 &lt;= score &lt; 80 </a:t>
            </a:r>
            <a:r>
              <a:rPr lang="ko-KR" altLang="ko-KR" sz="1800" dirty="0"/>
              <a:t>이라면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Ccount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Ccount</a:t>
            </a:r>
            <a:r>
              <a:rPr lang="en-US" altLang="ko-KR" sz="1800" dirty="0"/>
              <a:t> + 1</a:t>
            </a:r>
            <a:endParaRPr lang="ko-KR" altLang="ko-KR" sz="1800" dirty="0"/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/>
              <a:t>60 &lt;= score &lt; 70 </a:t>
            </a:r>
            <a:r>
              <a:rPr lang="ko-KR" altLang="ko-KR" sz="1800" dirty="0"/>
              <a:t>이라면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Dcount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Dcount</a:t>
            </a:r>
            <a:r>
              <a:rPr lang="en-US" altLang="ko-KR" sz="1800" dirty="0"/>
              <a:t> + 1</a:t>
            </a:r>
            <a:endParaRPr lang="ko-KR" altLang="ko-KR" sz="1800" dirty="0"/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/>
              <a:t>score &lt; 60 </a:t>
            </a:r>
            <a:r>
              <a:rPr lang="ko-KR" altLang="ko-KR" sz="1800" dirty="0"/>
              <a:t>이라면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Fcount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Fcount</a:t>
            </a:r>
            <a:r>
              <a:rPr lang="en-US" altLang="ko-KR" sz="1800" dirty="0"/>
              <a:t> + 1</a:t>
            </a:r>
          </a:p>
          <a:p>
            <a:pPr marL="655638" lvl="2" indent="0">
              <a:lnSpc>
                <a:spcPct val="100000"/>
              </a:lnSpc>
              <a:buNone/>
            </a:pPr>
            <a:r>
              <a:rPr lang="en-US" altLang="ko-KR" sz="1800" dirty="0" smtClean="0"/>
              <a:t>* </a:t>
            </a:r>
            <a:r>
              <a:rPr lang="ko-KR" altLang="en-US" sz="1800" dirty="0"/>
              <a:t>다음</a:t>
            </a:r>
            <a:r>
              <a:rPr lang="en-US" altLang="ko-KR" sz="1800" dirty="0"/>
              <a:t> </a:t>
            </a:r>
            <a:r>
              <a:rPr lang="ko-KR" altLang="ko-KR" sz="1800" dirty="0"/>
              <a:t>점수를 읽어 들여 변수 </a:t>
            </a:r>
            <a:r>
              <a:rPr lang="en-US" altLang="ko-KR" sz="1800" dirty="0"/>
              <a:t>score</a:t>
            </a:r>
            <a:r>
              <a:rPr lang="ko-KR" altLang="ko-KR" sz="1800" dirty="0"/>
              <a:t>에 저장한다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  <a:p>
            <a:pPr marL="268287" lvl="1" indent="0">
              <a:lnSpc>
                <a:spcPct val="100000"/>
              </a:lnSpc>
              <a:buNone/>
            </a:pPr>
            <a:r>
              <a:rPr lang="en-US" altLang="ko-KR" dirty="0"/>
              <a:t>4. </a:t>
            </a:r>
            <a:r>
              <a:rPr lang="ko-KR" altLang="ko-KR" dirty="0"/>
              <a:t>점수들의 총수</a:t>
            </a:r>
            <a:r>
              <a:rPr lang="ko-KR" altLang="en-US" dirty="0"/>
              <a:t>와</a:t>
            </a:r>
            <a:r>
              <a:rPr lang="en-US" altLang="ko-KR" dirty="0"/>
              <a:t> A, B, C, D, F </a:t>
            </a:r>
            <a:r>
              <a:rPr lang="ko-KR" altLang="ko-KR" dirty="0"/>
              <a:t>학점 수를 출력한다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742950" lvl="2" indent="-342900"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  <a:defRPr/>
            </a:pPr>
            <a:endParaRPr lang="ko-KR" altLang="en-US" sz="1800" dirty="0" smtClean="0"/>
          </a:p>
          <a:p>
            <a:pPr marL="342900" lvl="2" indent="-342900">
              <a:lnSpc>
                <a:spcPct val="100000"/>
              </a:lnSpc>
              <a:defRPr/>
            </a:pPr>
            <a:endParaRPr lang="ko-KR" altLang="en-US" sz="1800" dirty="0" smtClean="0"/>
          </a:p>
          <a:p>
            <a:pPr marL="342900" lvl="2" indent="-342900">
              <a:lnSpc>
                <a:spcPct val="100000"/>
              </a:lnSpc>
              <a:buFont typeface="Wingdings" pitchFamily="2" charset="2"/>
              <a:buChar char="l"/>
              <a:defRPr/>
            </a:pPr>
            <a:endParaRPr lang="ko-KR" altLang="en-US" sz="1800" dirty="0" smtClean="0"/>
          </a:p>
          <a:p>
            <a:pPr>
              <a:lnSpc>
                <a:spcPct val="100000"/>
              </a:lnSpc>
              <a:buFont typeface="Wingdings" pitchFamily="2" charset="2"/>
              <a:buChar char="l"/>
              <a:defRPr/>
            </a:pPr>
            <a:endParaRPr lang="en-US" altLang="ko-KR" sz="1800" dirty="0" smtClean="0"/>
          </a:p>
          <a:p>
            <a:pPr marL="342900" lvl="2" indent="-342900">
              <a:lnSpc>
                <a:spcPct val="100000"/>
              </a:lnSpc>
              <a:buFont typeface="Wingdings" pitchFamily="2" charset="2"/>
              <a:buChar char="l"/>
              <a:defRPr/>
            </a:pPr>
            <a:endParaRPr lang="ko-KR" altLang="en-US" sz="1800" dirty="0" smtClean="0"/>
          </a:p>
          <a:p>
            <a:pPr marL="342900" lvl="2" indent="-342900">
              <a:lnSpc>
                <a:spcPct val="100000"/>
              </a:lnSpc>
              <a:buFont typeface="Wingdings" pitchFamily="2" charset="2"/>
              <a:buChar char="l"/>
              <a:defRPr/>
            </a:pPr>
            <a:endParaRPr lang="ko-KR" altLang="en-US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: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반복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8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8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8"/>
          <a:stretch/>
        </p:blipFill>
        <p:spPr>
          <a:xfrm>
            <a:off x="251520" y="2194559"/>
            <a:ext cx="8579261" cy="23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4"/>
          <p:cNvSpPr>
            <a:spLocks noGrp="1"/>
          </p:cNvSpPr>
          <p:nvPr>
            <p:ph idx="1"/>
          </p:nvPr>
        </p:nvSpPr>
        <p:spPr>
          <a:xfrm>
            <a:off x="114360" y="869856"/>
            <a:ext cx="5609784" cy="532859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import </a:t>
            </a:r>
            <a:r>
              <a:rPr lang="en-US" altLang="ko-KR" sz="1400" b="0" dirty="0" err="1" smtClean="0"/>
              <a:t>java.util.Scanner</a:t>
            </a:r>
            <a:r>
              <a:rPr lang="en-US" altLang="ko-KR" sz="1400" b="0" dirty="0" smtClean="0"/>
              <a:t>;</a:t>
            </a:r>
            <a:endParaRPr lang="ko-KR" altLang="ko-KR" sz="1400" b="0" dirty="0" smtClean="0"/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public class </a:t>
            </a:r>
            <a:r>
              <a:rPr lang="en-US" altLang="ko-KR" sz="1400" b="0" dirty="0" err="1" smtClean="0"/>
              <a:t>NumberOfGrades</a:t>
            </a:r>
            <a:r>
              <a:rPr lang="en-US" altLang="ko-KR" sz="1400" b="0" dirty="0" smtClean="0"/>
              <a:t> {</a:t>
            </a:r>
            <a:endParaRPr lang="ko-KR" altLang="ko-KR" sz="1400" b="0" dirty="0" smtClean="0"/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public static void main(String[] </a:t>
            </a:r>
            <a:r>
              <a:rPr lang="en-US" altLang="ko-KR" sz="1400" b="0" dirty="0" err="1" smtClean="0"/>
              <a:t>args</a:t>
            </a:r>
            <a:r>
              <a:rPr lang="en-US" altLang="ko-KR" sz="1400" b="0" dirty="0" smtClean="0"/>
              <a:t>) {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</a:t>
            </a:r>
            <a:r>
              <a:rPr lang="en-US" altLang="ko-KR" sz="1400" b="0" dirty="0" err="1" smtClean="0"/>
              <a:t>int</a:t>
            </a:r>
            <a:r>
              <a:rPr lang="en-US" altLang="ko-KR" sz="1400" b="0" dirty="0" smtClean="0"/>
              <a:t> score;	// </a:t>
            </a:r>
            <a:r>
              <a:rPr lang="ko-KR" altLang="ko-KR" sz="1400" b="0" dirty="0" err="1" smtClean="0"/>
              <a:t>입력받는</a:t>
            </a:r>
            <a:r>
              <a:rPr lang="ko-KR" altLang="ko-KR" sz="1400" b="0" dirty="0" smtClean="0"/>
              <a:t> 점수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</a:t>
            </a:r>
            <a:r>
              <a:rPr lang="en-US" altLang="ko-KR" sz="1400" b="0" dirty="0" err="1" smtClean="0"/>
              <a:t>int</a:t>
            </a:r>
            <a:r>
              <a:rPr lang="en-US" altLang="ko-KR" sz="1400" b="0" dirty="0" smtClean="0"/>
              <a:t> </a:t>
            </a:r>
            <a:r>
              <a:rPr lang="en-US" altLang="ko-KR" sz="1400" b="0" dirty="0" err="1" smtClean="0"/>
              <a:t>totalCount</a:t>
            </a:r>
            <a:r>
              <a:rPr lang="en-US" altLang="ko-KR" sz="1400" b="0" dirty="0" smtClean="0"/>
              <a:t> = 0;   // </a:t>
            </a:r>
            <a:r>
              <a:rPr lang="ko-KR" altLang="ko-KR" sz="1400" b="0" dirty="0" smtClean="0"/>
              <a:t>점수들의 총수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</a:t>
            </a:r>
            <a:r>
              <a:rPr lang="en-US" altLang="ko-KR" sz="1400" b="0" dirty="0" err="1" smtClean="0"/>
              <a:t>int</a:t>
            </a:r>
            <a:r>
              <a:rPr lang="en-US" altLang="ko-KR" sz="1400" b="0" dirty="0" smtClean="0"/>
              <a:t> </a:t>
            </a:r>
            <a:r>
              <a:rPr lang="en-US" altLang="ko-KR" sz="1400" b="0" dirty="0" err="1" smtClean="0"/>
              <a:t>Acount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Bcount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Ccount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Dcount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Fcount</a:t>
            </a:r>
            <a:r>
              <a:rPr lang="en-US" altLang="ko-KR" sz="1400" b="0" dirty="0" smtClean="0"/>
              <a:t>;  // A, B, C, D, F </a:t>
            </a:r>
            <a:r>
              <a:rPr lang="ko-KR" altLang="ko-KR" sz="1400" b="0" dirty="0" smtClean="0"/>
              <a:t>학점 수</a:t>
            </a:r>
            <a:endParaRPr lang="en-US" altLang="ko-KR" sz="1400" b="0" dirty="0" smtClean="0"/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Scanner scan = new Scanner(</a:t>
            </a:r>
            <a:r>
              <a:rPr lang="en-US" altLang="ko-KR" sz="1400" b="0" dirty="0" err="1" smtClean="0"/>
              <a:t>System.in</a:t>
            </a:r>
            <a:r>
              <a:rPr lang="en-US" altLang="ko-KR" sz="1400" b="0" dirty="0" smtClean="0"/>
              <a:t>);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// 1. </a:t>
            </a:r>
            <a:r>
              <a:rPr lang="en-US" altLang="ko-KR" sz="1400" b="0" dirty="0" err="1" smtClean="0"/>
              <a:t>Acount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Bcount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Ccount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Dcount</a:t>
            </a:r>
            <a:r>
              <a:rPr lang="en-US" altLang="ko-KR" sz="1400" b="0" dirty="0" smtClean="0"/>
              <a:t>, </a:t>
            </a:r>
            <a:r>
              <a:rPr lang="en-US" altLang="ko-KR" sz="1400" b="0" dirty="0" err="1" smtClean="0"/>
              <a:t>Fcount</a:t>
            </a:r>
            <a:r>
              <a:rPr lang="ko-KR" altLang="en-US" sz="1400" b="0" dirty="0" smtClean="0"/>
              <a:t>를 </a:t>
            </a:r>
            <a:r>
              <a:rPr lang="en-US" altLang="ko-KR" sz="1400" b="0" dirty="0" smtClean="0"/>
              <a:t>0</a:t>
            </a:r>
            <a:r>
              <a:rPr lang="ko-KR" altLang="en-US" sz="1400" b="0" dirty="0" smtClean="0"/>
              <a:t>으로 초기화한다</a:t>
            </a:r>
            <a:r>
              <a:rPr lang="en-US" altLang="ko-KR" sz="1400" b="0" dirty="0" smtClean="0"/>
              <a:t>.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</a:t>
            </a:r>
            <a:r>
              <a:rPr lang="en-US" altLang="ko-KR" sz="1400" b="0" dirty="0" err="1" smtClean="0"/>
              <a:t>Acount</a:t>
            </a:r>
            <a:r>
              <a:rPr lang="en-US" altLang="ko-KR" sz="1400" b="0" dirty="0" smtClean="0"/>
              <a:t> = </a:t>
            </a:r>
            <a:r>
              <a:rPr lang="en-US" altLang="ko-KR" sz="1400" b="0" dirty="0" err="1" smtClean="0"/>
              <a:t>Bcount</a:t>
            </a:r>
            <a:r>
              <a:rPr lang="en-US" altLang="ko-KR" sz="1400" b="0" dirty="0" smtClean="0"/>
              <a:t> = </a:t>
            </a:r>
            <a:r>
              <a:rPr lang="en-US" altLang="ko-KR" sz="1400" b="0" dirty="0" err="1" smtClean="0"/>
              <a:t>Ccount</a:t>
            </a:r>
            <a:r>
              <a:rPr lang="en-US" altLang="ko-KR" sz="1400" b="0" dirty="0" smtClean="0"/>
              <a:t> = </a:t>
            </a:r>
            <a:r>
              <a:rPr lang="en-US" altLang="ko-KR" sz="1400" b="0" dirty="0" err="1" smtClean="0"/>
              <a:t>Dcount</a:t>
            </a:r>
            <a:r>
              <a:rPr lang="en-US" altLang="ko-KR" sz="1400" b="0" dirty="0" smtClean="0"/>
              <a:t> = </a:t>
            </a:r>
            <a:r>
              <a:rPr lang="en-US" altLang="ko-KR" sz="1400" b="0" dirty="0" err="1" smtClean="0"/>
              <a:t>Fcount</a:t>
            </a:r>
            <a:r>
              <a:rPr lang="en-US" altLang="ko-KR" sz="1400" b="0" dirty="0" smtClean="0"/>
              <a:t> = 0;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// 2. </a:t>
            </a:r>
            <a:r>
              <a:rPr lang="ko-KR" altLang="ko-KR" sz="1400" b="0" dirty="0" smtClean="0"/>
              <a:t>첫 번째 점수를 </a:t>
            </a:r>
            <a:r>
              <a:rPr lang="ko-KR" altLang="ko-KR" sz="1400" b="0" dirty="0" err="1" smtClean="0"/>
              <a:t>입력받는다</a:t>
            </a:r>
            <a:endParaRPr lang="ko-KR" altLang="ko-KR" sz="1400" b="0" dirty="0" smtClean="0"/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 smtClean="0"/>
              <a:t>("</a:t>
            </a:r>
            <a:r>
              <a:rPr lang="ko-KR" altLang="ko-KR" sz="1400" b="0" dirty="0" smtClean="0"/>
              <a:t>점수를 입력하세요</a:t>
            </a:r>
            <a:r>
              <a:rPr lang="en-US" altLang="ko-KR" sz="1400" b="0" dirty="0" smtClean="0"/>
              <a:t>(</a:t>
            </a:r>
            <a:r>
              <a:rPr lang="ko-KR" altLang="ko-KR" sz="1400" b="0" dirty="0" smtClean="0"/>
              <a:t>종료하려면</a:t>
            </a:r>
            <a:r>
              <a:rPr lang="en-US" altLang="ko-KR" sz="1400" b="0" dirty="0" smtClean="0"/>
              <a:t> -1</a:t>
            </a:r>
            <a:r>
              <a:rPr lang="ko-KR" altLang="ko-KR" sz="1400" b="0" dirty="0" smtClean="0"/>
              <a:t>을 입력</a:t>
            </a:r>
            <a:r>
              <a:rPr lang="en-US" altLang="ko-KR" sz="1400" b="0" dirty="0" smtClean="0"/>
              <a:t>): ");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altLang="ko-KR" sz="1400" b="0" dirty="0" smtClean="0"/>
              <a:t>        score = </a:t>
            </a:r>
            <a:r>
              <a:rPr lang="en-US" altLang="ko-KR" sz="1400" b="0" dirty="0" err="1" smtClean="0"/>
              <a:t>scan.nextInt</a:t>
            </a:r>
            <a:r>
              <a:rPr lang="en-US" altLang="ko-KR" sz="1400" b="0" dirty="0" smtClean="0"/>
              <a:t>( );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 // </a:t>
            </a:r>
            <a:r>
              <a:rPr lang="en-US" altLang="ko-KR" sz="1400" b="0" dirty="0"/>
              <a:t>3. </a:t>
            </a:r>
            <a:r>
              <a:rPr lang="ko-KR" altLang="ko-KR" sz="1400" b="0" dirty="0"/>
              <a:t>점수가 양수인 동안 다음 </a:t>
            </a:r>
            <a:r>
              <a:rPr lang="ko-KR" altLang="ko-KR" sz="1400" b="0" dirty="0" err="1"/>
              <a:t>반복문을</a:t>
            </a:r>
            <a:r>
              <a:rPr lang="ko-KR" altLang="ko-KR" sz="1400" b="0" dirty="0"/>
              <a:t> 계속한다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while </a:t>
            </a:r>
            <a:r>
              <a:rPr lang="en-US" altLang="ko-KR" sz="1400" b="0" dirty="0"/>
              <a:t>(score &gt;= 0) {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 smtClean="0"/>
              <a:t>       // </a:t>
            </a:r>
            <a:r>
              <a:rPr lang="ko-KR" altLang="ko-KR" sz="1400" b="0" dirty="0"/>
              <a:t>점수들의 총수를</a:t>
            </a:r>
            <a:r>
              <a:rPr lang="en-US" altLang="ko-KR" sz="1400" b="0" dirty="0"/>
              <a:t> 1</a:t>
            </a:r>
            <a:r>
              <a:rPr lang="ko-KR" altLang="ko-KR" sz="1400" b="0" dirty="0"/>
              <a:t>만큼 증가시킨다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   </a:t>
            </a:r>
            <a:r>
              <a:rPr lang="en-US" altLang="ko-KR" sz="1400" b="0" dirty="0" err="1"/>
              <a:t>totalCount</a:t>
            </a:r>
            <a:r>
              <a:rPr lang="en-US" altLang="ko-KR" sz="1400" b="0" dirty="0"/>
              <a:t>++;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</a:t>
            </a:r>
            <a:r>
              <a:rPr lang="en-US" altLang="ko-KR" sz="1400" b="0" dirty="0" smtClean="0"/>
              <a:t>     </a:t>
            </a:r>
            <a:r>
              <a:rPr lang="en-US" altLang="ko-KR" sz="1400" b="0" dirty="0"/>
              <a:t>// </a:t>
            </a:r>
            <a:r>
              <a:rPr lang="ko-KR" altLang="ko-KR" sz="1400" b="0" dirty="0"/>
              <a:t>점수에 해당하는 학점 수를</a:t>
            </a:r>
            <a:r>
              <a:rPr lang="en-US" altLang="ko-KR" sz="1400" b="0" dirty="0"/>
              <a:t> 1</a:t>
            </a:r>
            <a:r>
              <a:rPr lang="ko-KR" altLang="ko-KR" sz="1400" b="0" dirty="0"/>
              <a:t>만큼 증가시킨다</a:t>
            </a:r>
          </a:p>
          <a:p>
            <a:pPr marL="0" indent="0">
              <a:buNone/>
            </a:pPr>
            <a:r>
              <a:rPr lang="en-US" altLang="ko-KR" sz="1400" b="0" dirty="0" smtClean="0"/>
              <a:t>        </a:t>
            </a:r>
            <a:r>
              <a:rPr lang="en-US" altLang="ko-KR" sz="1400" b="0" dirty="0"/>
              <a:t>if (score &gt;= 90) </a:t>
            </a:r>
            <a:r>
              <a:rPr lang="en-US" altLang="ko-KR" sz="1400" b="0" dirty="0" err="1"/>
              <a:t>Acount</a:t>
            </a:r>
            <a:r>
              <a:rPr lang="en-US" altLang="ko-KR" sz="1400" b="0" dirty="0"/>
              <a:t>++;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</a:t>
            </a:r>
            <a:r>
              <a:rPr lang="en-US" altLang="ko-KR" sz="1400" b="0" dirty="0" smtClean="0"/>
              <a:t>     </a:t>
            </a:r>
            <a:r>
              <a:rPr lang="en-US" altLang="ko-KR" sz="1400" b="0" dirty="0"/>
              <a:t>else if (score &gt;= 80) </a:t>
            </a:r>
            <a:r>
              <a:rPr lang="en-US" altLang="ko-KR" sz="1400" b="0" dirty="0" err="1"/>
              <a:t>Bcount</a:t>
            </a:r>
            <a:r>
              <a:rPr lang="en-US" altLang="ko-KR" sz="1400" b="0" dirty="0"/>
              <a:t>++;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 smtClean="0"/>
              <a:t>        </a:t>
            </a:r>
            <a:r>
              <a:rPr lang="en-US" altLang="ko-KR" sz="1400" b="0" dirty="0"/>
              <a:t>else if (score &gt;= 70) </a:t>
            </a:r>
            <a:r>
              <a:rPr lang="en-US" altLang="ko-KR" sz="1400" b="0" dirty="0" err="1"/>
              <a:t>Ccount</a:t>
            </a:r>
            <a:r>
              <a:rPr lang="en-US" altLang="ko-KR" sz="1400" b="0" dirty="0"/>
              <a:t>++;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</a:t>
            </a:r>
            <a:r>
              <a:rPr lang="en-US" altLang="ko-KR" sz="1400" b="0" dirty="0" smtClean="0"/>
              <a:t>     </a:t>
            </a:r>
            <a:r>
              <a:rPr lang="en-US" altLang="ko-KR" sz="1400" b="0" dirty="0"/>
              <a:t>else if (score &gt;= 60) </a:t>
            </a:r>
            <a:r>
              <a:rPr lang="en-US" altLang="ko-KR" sz="1400" b="0" dirty="0" err="1"/>
              <a:t>Dcount</a:t>
            </a:r>
            <a:r>
              <a:rPr lang="en-US" altLang="ko-KR" sz="1400" b="0" dirty="0"/>
              <a:t>++;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 smtClean="0"/>
              <a:t>        </a:t>
            </a:r>
            <a:r>
              <a:rPr lang="en-US" altLang="ko-KR" sz="1400" b="0" dirty="0"/>
              <a:t>else </a:t>
            </a:r>
            <a:r>
              <a:rPr lang="en-US" altLang="ko-KR" sz="1400" b="0" dirty="0" err="1"/>
              <a:t>Fcount</a:t>
            </a:r>
            <a:r>
              <a:rPr lang="en-US" altLang="ko-KR" sz="1400" b="0" dirty="0"/>
              <a:t>++;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   </a:t>
            </a:r>
            <a:r>
              <a:rPr lang="en-US" altLang="ko-KR" sz="1400" b="0" dirty="0" smtClean="0"/>
              <a:t>    </a:t>
            </a:r>
            <a:r>
              <a:rPr lang="en-US" altLang="ko-KR" sz="1400" b="0" dirty="0"/>
              <a:t>// </a:t>
            </a:r>
            <a:r>
              <a:rPr lang="ko-KR" altLang="ko-KR" sz="1400" b="0" dirty="0"/>
              <a:t>다음 점수를 </a:t>
            </a:r>
            <a:r>
              <a:rPr lang="ko-KR" altLang="ko-KR" sz="1400" b="0" dirty="0" err="1"/>
              <a:t>입력받는다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    </a:t>
            </a:r>
            <a:r>
              <a:rPr lang="en-US" altLang="ko-KR" sz="1400" b="0" dirty="0" smtClean="0"/>
              <a:t>  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</a:t>
            </a:r>
            <a:r>
              <a:rPr lang="ko-KR" altLang="ko-KR" sz="1400" b="0" dirty="0"/>
              <a:t>점수를 입력하세요</a:t>
            </a:r>
            <a:r>
              <a:rPr lang="en-US" altLang="ko-KR" sz="1400" b="0" dirty="0"/>
              <a:t>(</a:t>
            </a:r>
            <a:r>
              <a:rPr lang="ko-KR" altLang="ko-KR" sz="1400" b="0" dirty="0"/>
              <a:t>종료하려면</a:t>
            </a:r>
            <a:r>
              <a:rPr lang="en-US" altLang="ko-KR" sz="1400" b="0" dirty="0"/>
              <a:t> -1</a:t>
            </a:r>
            <a:r>
              <a:rPr lang="ko-KR" altLang="ko-KR" sz="1400" b="0" dirty="0"/>
              <a:t>을 입력</a:t>
            </a:r>
            <a:r>
              <a:rPr lang="en-US" altLang="ko-KR" sz="1400" b="0" dirty="0"/>
              <a:t>): ");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 smtClean="0"/>
              <a:t>       </a:t>
            </a:r>
            <a:r>
              <a:rPr lang="en-US" altLang="ko-KR" sz="1400" b="0" dirty="0"/>
              <a:t>score = </a:t>
            </a:r>
            <a:r>
              <a:rPr lang="en-US" altLang="ko-KR" sz="1400" b="0" dirty="0" err="1"/>
              <a:t>scan.nextInt</a:t>
            </a:r>
            <a:r>
              <a:rPr lang="en-US" altLang="ko-KR" sz="1400" b="0" dirty="0"/>
              <a:t>( );</a:t>
            </a:r>
            <a:endParaRPr lang="ko-KR" altLang="ko-KR" sz="1400" b="0" dirty="0"/>
          </a:p>
          <a:p>
            <a:pPr marL="0" indent="0">
              <a:buNone/>
            </a:pPr>
            <a:r>
              <a:rPr lang="en-US" altLang="ko-KR" sz="1400" b="0" dirty="0"/>
              <a:t> }</a:t>
            </a:r>
            <a:endParaRPr lang="ko-KR" altLang="en-US" sz="1400" b="0" dirty="0"/>
          </a:p>
          <a:p>
            <a:pPr>
              <a:lnSpc>
                <a:spcPct val="110000"/>
              </a:lnSpc>
              <a:buNone/>
              <a:defRPr/>
            </a:pPr>
            <a:endParaRPr lang="ko-KR" altLang="ko-KR" sz="1400" b="0" dirty="0" smtClean="0"/>
          </a:p>
          <a:p>
            <a:pPr marL="0" indent="0">
              <a:buNone/>
            </a:pPr>
            <a:endParaRPr lang="en-US" altLang="ko-KR" sz="1400" b="0" dirty="0" smtClean="0"/>
          </a:p>
          <a:p>
            <a:pPr marL="0" indent="0">
              <a:buNone/>
            </a:pPr>
            <a:endParaRPr lang="ko-KR" altLang="ko-KR" sz="1400" b="0" dirty="0" smtClean="0"/>
          </a:p>
          <a:p>
            <a:pPr>
              <a:buNone/>
            </a:pPr>
            <a:endParaRPr lang="ko-KR" altLang="en-US" sz="1400" b="0" dirty="0" smtClean="0"/>
          </a:p>
          <a:p>
            <a:pPr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1400" b="0" dirty="0" smtClean="0"/>
          </a:p>
          <a:p>
            <a:pPr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 b="0" dirty="0" smtClean="0"/>
          </a:p>
          <a:p>
            <a:pPr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1400" b="0" dirty="0" smtClean="0"/>
          </a:p>
          <a:p>
            <a:pPr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1400" b="0" dirty="0" smtClean="0"/>
          </a:p>
          <a:p>
            <a:pPr marL="342900" lvl="2" indent="-342900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1400" dirty="0" smtClean="0"/>
          </a:p>
          <a:p>
            <a:pPr marL="342900" lvl="2" indent="-342900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1400" dirty="0" smtClean="0"/>
          </a:p>
          <a:p>
            <a:pPr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1400" b="0" dirty="0" smtClean="0"/>
          </a:p>
          <a:p>
            <a:pPr marL="342900" lvl="2" indent="-342900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1400" dirty="0" smtClean="0"/>
          </a:p>
          <a:p>
            <a:pPr marL="342900" lvl="2" indent="-342900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20480" y="3159364"/>
            <a:ext cx="4823520" cy="22467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// 4. </a:t>
            </a:r>
            <a:r>
              <a:rPr lang="ko-KR" altLang="ko-KR" sz="1400" dirty="0"/>
              <a:t>점수들의 총수</a:t>
            </a:r>
            <a:r>
              <a:rPr lang="en-US" altLang="ko-KR" sz="1400" dirty="0"/>
              <a:t>, A, B, C, D, F </a:t>
            </a:r>
            <a:r>
              <a:rPr lang="ko-KR" altLang="ko-KR" sz="1400" dirty="0" err="1"/>
              <a:t>학점수를</a:t>
            </a:r>
            <a:r>
              <a:rPr lang="ko-KR" altLang="ko-KR" sz="1400" dirty="0"/>
              <a:t> 출력한다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 );</a:t>
            </a:r>
            <a:endParaRPr lang="ko-KR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ko-KR" sz="1400" dirty="0"/>
              <a:t>점수들의 총수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totalCount</a:t>
            </a:r>
            <a:r>
              <a:rPr lang="en-US" altLang="ko-KR" sz="1400" dirty="0"/>
              <a:t>);</a:t>
            </a:r>
            <a:endParaRPr lang="ko-KR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</a:t>
            </a:r>
            <a:r>
              <a:rPr lang="ko-KR" altLang="ko-KR" sz="1400" dirty="0" err="1"/>
              <a:t>학점수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Acount</a:t>
            </a:r>
            <a:r>
              <a:rPr lang="en-US" altLang="ko-KR" sz="1400" dirty="0"/>
              <a:t>);</a:t>
            </a:r>
            <a:endParaRPr lang="ko-KR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</a:t>
            </a:r>
            <a:r>
              <a:rPr lang="ko-KR" altLang="ko-KR" sz="1400" dirty="0" err="1"/>
              <a:t>학점수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Bcount</a:t>
            </a:r>
            <a:r>
              <a:rPr lang="en-US" altLang="ko-KR" sz="1400" dirty="0"/>
              <a:t>);</a:t>
            </a:r>
            <a:endParaRPr lang="ko-KR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("C </a:t>
            </a:r>
            <a:r>
              <a:rPr lang="ko-KR" altLang="ko-KR" sz="1400" dirty="0" err="1"/>
              <a:t>학점수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Ccount</a:t>
            </a:r>
            <a:r>
              <a:rPr lang="en-US" altLang="ko-KR" sz="1400" dirty="0"/>
              <a:t>);</a:t>
            </a:r>
            <a:endParaRPr lang="ko-KR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("D </a:t>
            </a:r>
            <a:r>
              <a:rPr lang="ko-KR" altLang="ko-KR" sz="1400" dirty="0" err="1"/>
              <a:t>학점수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Dcount</a:t>
            </a:r>
            <a:r>
              <a:rPr lang="en-US" altLang="ko-KR" sz="1400" dirty="0"/>
              <a:t>);</a:t>
            </a:r>
            <a:endParaRPr lang="ko-KR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("F </a:t>
            </a:r>
            <a:r>
              <a:rPr lang="ko-KR" altLang="ko-KR" sz="1400" dirty="0" err="1"/>
              <a:t>학점수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Fcount</a:t>
            </a:r>
            <a:r>
              <a:rPr lang="en-US" altLang="ko-KR" sz="1400" dirty="0"/>
              <a:t>);</a:t>
            </a:r>
            <a:endParaRPr lang="ko-KR" altLang="ko-KR" sz="1400" dirty="0"/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7970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b="0" dirty="0" smtClean="0"/>
              <a:t>문제 </a:t>
            </a:r>
            <a:r>
              <a:rPr lang="en-US" altLang="ko-KR" sz="1800" b="0" dirty="0"/>
              <a:t>&gt;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할인 </a:t>
            </a:r>
            <a:r>
              <a:rPr lang="ko-KR" altLang="en-US" sz="1800" b="0" dirty="0" err="1" smtClean="0"/>
              <a:t>마트에서</a:t>
            </a:r>
            <a:r>
              <a:rPr lang="ko-KR" altLang="en-US" sz="1800" b="0" dirty="0" smtClean="0"/>
              <a:t> 모든 상품의 가격은 </a:t>
            </a:r>
            <a:r>
              <a:rPr lang="en-US" altLang="ko-KR" sz="1800" b="0" dirty="0" smtClean="0"/>
              <a:t>500</a:t>
            </a:r>
            <a:r>
              <a:rPr lang="ko-KR" altLang="en-US" sz="1800" b="0" dirty="0" smtClean="0"/>
              <a:t>원 이하이며</a:t>
            </a:r>
            <a:r>
              <a:rPr lang="en-US" altLang="ko-KR" sz="1800" b="0" dirty="0" smtClean="0"/>
              <a:t>, </a:t>
            </a:r>
            <a:r>
              <a:rPr lang="ko-KR" altLang="en-US" sz="1800" b="0" dirty="0" smtClean="0"/>
              <a:t>고객이 가게에서 물건 한 개를 하고 </a:t>
            </a:r>
            <a:r>
              <a:rPr lang="en-US" altLang="ko-KR" sz="1800" b="0" dirty="0" smtClean="0"/>
              <a:t>500</a:t>
            </a:r>
            <a:r>
              <a:rPr lang="ko-KR" altLang="en-US" sz="1800" b="0" dirty="0" smtClean="0"/>
              <a:t>원을 낼 때 거스름돈을 계산하는 프로그램을 설계하고 작성하라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거스름돈은 반드시 </a:t>
            </a:r>
            <a:r>
              <a:rPr lang="en-US" altLang="ko-KR" sz="1800" b="0" dirty="0" smtClean="0"/>
              <a:t>100</a:t>
            </a:r>
            <a:r>
              <a:rPr lang="ko-KR" altLang="en-US" sz="1800" b="0" dirty="0" smtClean="0"/>
              <a:t>원 </a:t>
            </a:r>
            <a:r>
              <a:rPr lang="en-US" altLang="ko-KR" sz="1800" b="0" dirty="0" smtClean="0"/>
              <a:t>10</a:t>
            </a:r>
            <a:r>
              <a:rPr lang="ko-KR" altLang="en-US" sz="1800" b="0" dirty="0" smtClean="0"/>
              <a:t>원 </a:t>
            </a:r>
            <a:r>
              <a:rPr lang="en-US" altLang="ko-KR" sz="1800" b="0" dirty="0" smtClean="0"/>
              <a:t>1</a:t>
            </a:r>
            <a:r>
              <a:rPr lang="ko-KR" altLang="en-US" sz="1800" b="0" dirty="0" smtClean="0"/>
              <a:t>월 </a:t>
            </a:r>
            <a:r>
              <a:rPr lang="ko-KR" altLang="en-US" sz="1800" b="0" dirty="0" err="1" smtClean="0"/>
              <a:t>짜리</a:t>
            </a:r>
            <a:r>
              <a:rPr lang="ko-KR" altLang="en-US" sz="1800" b="0" dirty="0" smtClean="0"/>
              <a:t> 동전으로 주어야 한다</a:t>
            </a:r>
            <a:r>
              <a:rPr lang="en-US" altLang="ko-KR" sz="1800" b="0" dirty="0" smtClean="0"/>
              <a:t>. </a:t>
            </a:r>
          </a:p>
          <a:p>
            <a:r>
              <a:rPr lang="ko-KR" altLang="en-US" sz="1800" b="0" dirty="0" smtClean="0"/>
              <a:t>사용변수 </a:t>
            </a:r>
            <a:endParaRPr lang="en-US" altLang="ko-KR" sz="1800" b="0" dirty="0" smtClean="0"/>
          </a:p>
          <a:p>
            <a:pPr lvl="1"/>
            <a:r>
              <a:rPr lang="en-US" altLang="ko-KR" dirty="0" err="1" smtClean="0"/>
              <a:t>buyAmount</a:t>
            </a:r>
            <a:r>
              <a:rPr lang="en-US" altLang="ko-KR" dirty="0"/>
              <a:t>: </a:t>
            </a:r>
            <a:r>
              <a:rPr lang="ko-KR" altLang="ko-KR" dirty="0"/>
              <a:t>구매 </a:t>
            </a:r>
            <a:r>
              <a:rPr lang="ko-KR" altLang="ko-KR" dirty="0" smtClean="0"/>
              <a:t>금액</a:t>
            </a:r>
            <a:r>
              <a:rPr lang="en-US" altLang="ko-KR" dirty="0" smtClean="0"/>
              <a:t>  /  leftover</a:t>
            </a:r>
            <a:r>
              <a:rPr lang="en-US" altLang="ko-KR" dirty="0"/>
              <a:t>: </a:t>
            </a:r>
            <a:r>
              <a:rPr lang="ko-KR" altLang="ko-KR" dirty="0" smtClean="0"/>
              <a:t>거스름돈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numcoin</a:t>
            </a:r>
            <a:r>
              <a:rPr lang="en-US" altLang="ko-KR" dirty="0"/>
              <a:t>: </a:t>
            </a:r>
            <a:r>
              <a:rPr lang="ko-KR" altLang="ko-KR" dirty="0" err="1" smtClean="0"/>
              <a:t>동전수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coinvalue</a:t>
            </a:r>
            <a:r>
              <a:rPr lang="en-US" altLang="ko-KR" dirty="0"/>
              <a:t>: </a:t>
            </a:r>
            <a:r>
              <a:rPr lang="ko-KR" altLang="ko-KR" dirty="0"/>
              <a:t>동전가치</a:t>
            </a:r>
          </a:p>
          <a:p>
            <a:r>
              <a:rPr lang="en-US" altLang="ko-KR" sz="1800" b="0" dirty="0" smtClean="0"/>
              <a:t> </a:t>
            </a:r>
            <a:r>
              <a:rPr lang="ko-KR" altLang="en-US" sz="1800" b="0" dirty="0" smtClean="0"/>
              <a:t>처리 내용</a:t>
            </a:r>
            <a:endParaRPr lang="ko-KR" altLang="ko-KR" sz="1800" b="0" dirty="0" smtClean="0"/>
          </a:p>
          <a:p>
            <a:pPr lvl="1"/>
            <a:r>
              <a:rPr lang="en-US" altLang="ko-KR" dirty="0" err="1" smtClean="0"/>
              <a:t>coinvalue</a:t>
            </a:r>
            <a:r>
              <a:rPr lang="en-US" altLang="ko-KR" dirty="0" smtClean="0"/>
              <a:t> = 100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"</a:t>
            </a:r>
            <a:r>
              <a:rPr lang="ko-KR" altLang="ko-KR" dirty="0"/>
              <a:t>구매 금액을 입력하세요</a:t>
            </a:r>
            <a:r>
              <a:rPr lang="en-US" altLang="ko-KR" dirty="0"/>
              <a:t>[0-500]: "</a:t>
            </a:r>
            <a:r>
              <a:rPr lang="ko-KR" altLang="ko-KR" dirty="0"/>
              <a:t>를 출력한다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en-US" altLang="ko-KR" dirty="0" err="1"/>
              <a:t>buyAmount</a:t>
            </a:r>
            <a:r>
              <a:rPr lang="en-US" altLang="ko-KR" dirty="0"/>
              <a:t> = </a:t>
            </a:r>
            <a:r>
              <a:rPr lang="ko-KR" altLang="ko-KR" dirty="0" err="1"/>
              <a:t>입력받은</a:t>
            </a:r>
            <a:r>
              <a:rPr lang="ko-KR" altLang="ko-KR" dirty="0"/>
              <a:t> 구매 금액</a:t>
            </a:r>
          </a:p>
          <a:p>
            <a:pPr lvl="1"/>
            <a:r>
              <a:rPr lang="en-US" altLang="ko-KR" dirty="0"/>
              <a:t>leftover = 500 – </a:t>
            </a:r>
            <a:r>
              <a:rPr lang="en-US" altLang="ko-KR" dirty="0" err="1"/>
              <a:t>buyAmount</a:t>
            </a:r>
            <a:endParaRPr lang="ko-KR" altLang="ko-KR" dirty="0"/>
          </a:p>
          <a:p>
            <a:pPr lvl="1"/>
            <a:r>
              <a:rPr lang="en-US" altLang="ko-KR" dirty="0"/>
              <a:t>leftover &gt;10 </a:t>
            </a:r>
            <a:r>
              <a:rPr lang="ko-KR" altLang="ko-KR" dirty="0"/>
              <a:t>이면 다음을 반복한다</a:t>
            </a:r>
            <a:r>
              <a:rPr lang="en-US" altLang="ko-KR" dirty="0"/>
              <a:t>:</a:t>
            </a:r>
            <a:endParaRPr lang="ko-KR" altLang="ko-KR" dirty="0"/>
          </a:p>
          <a:p>
            <a:pPr lvl="2"/>
            <a:r>
              <a:rPr lang="en-US" altLang="ko-KR" sz="1800" dirty="0" err="1" smtClean="0"/>
              <a:t>numcoin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= leftover</a:t>
            </a:r>
            <a:r>
              <a:rPr lang="ko-KR" altLang="ko-KR" sz="1800" dirty="0"/>
              <a:t>를</a:t>
            </a:r>
            <a:r>
              <a:rPr lang="en-US" altLang="ko-KR" sz="1800" dirty="0"/>
              <a:t>  </a:t>
            </a:r>
            <a:r>
              <a:rPr lang="en-US" altLang="ko-KR" sz="1800" dirty="0" err="1"/>
              <a:t>coinvalue</a:t>
            </a:r>
            <a:r>
              <a:rPr lang="ko-KR" altLang="ko-KR" sz="1800" dirty="0"/>
              <a:t>로 나눈 몫</a:t>
            </a:r>
          </a:p>
          <a:p>
            <a:pPr lvl="2"/>
            <a:r>
              <a:rPr lang="en-US" altLang="ko-KR" sz="1800" dirty="0" smtClean="0"/>
              <a:t>leftover  </a:t>
            </a:r>
            <a:r>
              <a:rPr lang="en-US" altLang="ko-KR" sz="1800" dirty="0"/>
              <a:t>= leftover</a:t>
            </a:r>
            <a:r>
              <a:rPr lang="ko-KR" altLang="ko-KR" sz="1800" dirty="0"/>
              <a:t>를</a:t>
            </a:r>
            <a:r>
              <a:rPr lang="en-US" altLang="ko-KR" sz="1800" dirty="0"/>
              <a:t>  </a:t>
            </a:r>
            <a:r>
              <a:rPr lang="en-US" altLang="ko-KR" sz="1800" dirty="0" err="1"/>
              <a:t>coinvalue</a:t>
            </a:r>
            <a:r>
              <a:rPr lang="ko-KR" altLang="ko-KR" sz="1800" dirty="0"/>
              <a:t>로 나눈 나머지</a:t>
            </a:r>
          </a:p>
          <a:p>
            <a:pPr lvl="2"/>
            <a:r>
              <a:rPr lang="en-US" altLang="ko-KR" sz="1800" dirty="0" err="1" smtClean="0"/>
              <a:t>coinvalue</a:t>
            </a:r>
            <a:r>
              <a:rPr lang="ko-KR" altLang="ko-KR" sz="1800" dirty="0"/>
              <a:t>와 </a:t>
            </a:r>
            <a:r>
              <a:rPr lang="en-US" altLang="ko-KR" sz="1800" dirty="0" err="1"/>
              <a:t>numcoin</a:t>
            </a:r>
            <a:r>
              <a:rPr lang="ko-KR" altLang="ko-KR" sz="1800" dirty="0"/>
              <a:t>을 출력한다</a:t>
            </a:r>
          </a:p>
          <a:p>
            <a:pPr lvl="2"/>
            <a:r>
              <a:rPr lang="en-US" altLang="ko-KR" sz="1800" dirty="0" err="1" smtClean="0"/>
              <a:t>coinvalue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= </a:t>
            </a:r>
            <a:r>
              <a:rPr lang="en-US" altLang="ko-KR" sz="1800" dirty="0" err="1"/>
              <a:t>coinvalue</a:t>
            </a:r>
            <a:r>
              <a:rPr lang="ko-KR" altLang="ko-KR" sz="1800" dirty="0"/>
              <a:t>를 </a:t>
            </a:r>
            <a:r>
              <a:rPr lang="en-US" altLang="ko-KR" sz="1800" dirty="0"/>
              <a:t>10</a:t>
            </a:r>
            <a:r>
              <a:rPr lang="ko-KR" altLang="ko-KR" sz="1800" dirty="0"/>
              <a:t>으로 나눈 </a:t>
            </a:r>
            <a:r>
              <a:rPr lang="ko-KR" altLang="ko-KR" sz="1800" dirty="0" smtClean="0"/>
              <a:t>몫</a:t>
            </a:r>
            <a:endParaRPr lang="en-US" altLang="ko-KR" sz="1800" dirty="0" smtClean="0"/>
          </a:p>
          <a:p>
            <a:endParaRPr lang="ko-KR" altLang="en-US" sz="18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3&gt;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연산자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77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7784" y="866141"/>
            <a:ext cx="6981384" cy="345897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import </a:t>
            </a:r>
            <a:r>
              <a:rPr lang="en-US" altLang="ko-KR" sz="1400" b="0" dirty="0" err="1"/>
              <a:t>java.util.Scanner</a:t>
            </a:r>
            <a:r>
              <a:rPr lang="en-US" altLang="ko-KR" sz="1400" b="0" dirty="0" smtClean="0"/>
              <a:t>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public class </a:t>
            </a:r>
            <a:r>
              <a:rPr lang="en-US" altLang="ko-KR" sz="1400" b="0" dirty="0" smtClean="0"/>
              <a:t>Remainder{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public </a:t>
            </a:r>
            <a:r>
              <a:rPr lang="en-US" altLang="ko-KR" sz="1400" b="0" dirty="0"/>
              <a:t>static void main 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 smtClean="0"/>
              <a:t>)</a:t>
            </a:r>
            <a:r>
              <a:rPr lang="en-US" altLang="ko-KR" sz="1400" b="0" dirty="0"/>
              <a:t>	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 smtClean="0"/>
              <a:t>	</a:t>
            </a:r>
            <a:r>
              <a:rPr lang="en-US" altLang="ko-KR" sz="1400" b="0" dirty="0" err="1" smtClean="0"/>
              <a:t>int</a:t>
            </a:r>
            <a:r>
              <a:rPr lang="en-US" altLang="ko-KR" sz="1400" b="0" dirty="0" smtClean="0"/>
              <a:t> </a:t>
            </a:r>
            <a:r>
              <a:rPr lang="en-US" altLang="ko-KR" sz="1400" b="0" dirty="0" err="1"/>
              <a:t>buyAmount</a:t>
            </a:r>
            <a:r>
              <a:rPr lang="en-US" altLang="ko-KR" sz="1400" b="0" dirty="0"/>
              <a:t>, leftover;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 smtClean="0"/>
              <a:t>int</a:t>
            </a:r>
            <a:r>
              <a:rPr lang="en-US" altLang="ko-KR" sz="1400" b="0" dirty="0" smtClean="0"/>
              <a:t> </a:t>
            </a:r>
            <a:r>
              <a:rPr lang="en-US" altLang="ko-KR" sz="1400" b="0" dirty="0" err="1"/>
              <a:t>numcoin</a:t>
            </a:r>
            <a:r>
              <a:rPr lang="en-US" altLang="ko-KR" sz="1400" b="0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 smtClean="0"/>
              <a:t>int</a:t>
            </a:r>
            <a:r>
              <a:rPr lang="en-US" altLang="ko-KR" sz="1400" b="0" dirty="0" smtClean="0"/>
              <a:t> </a:t>
            </a:r>
            <a:r>
              <a:rPr lang="en-US" altLang="ko-KR" sz="1400" b="0" dirty="0" err="1"/>
              <a:t>coinvalue</a:t>
            </a:r>
            <a:r>
              <a:rPr lang="en-US" altLang="ko-KR" sz="1400" b="0" dirty="0"/>
              <a:t> = 100</a:t>
            </a:r>
            <a:r>
              <a:rPr lang="en-US" altLang="ko-KR" sz="1400" b="0" dirty="0" smtClean="0"/>
              <a:t>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Scanner </a:t>
            </a:r>
            <a:r>
              <a:rPr lang="en-US" altLang="ko-KR" sz="1400" b="0" dirty="0"/>
              <a:t>scan = new Scanner(System.in</a:t>
            </a:r>
            <a:r>
              <a:rPr lang="en-US" altLang="ko-KR" sz="1400" b="0" dirty="0" smtClean="0"/>
              <a:t>);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</a:t>
            </a:r>
            <a:r>
              <a:rPr lang="ko-KR" altLang="en-US" sz="1400" b="0" dirty="0"/>
              <a:t>구매 금액을 입력하세요</a:t>
            </a:r>
            <a:r>
              <a:rPr lang="en-US" altLang="ko-KR" sz="1400" b="0" dirty="0"/>
              <a:t>[0-500]: </a:t>
            </a:r>
            <a:r>
              <a:rPr lang="en-US" altLang="ko-KR" sz="1400" b="0" dirty="0" smtClean="0"/>
              <a:t>");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// </a:t>
            </a:r>
            <a:r>
              <a:rPr lang="ko-KR" altLang="en-US" sz="1400" b="0" dirty="0"/>
              <a:t>구매 금액을 입력 받는다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	</a:t>
            </a:r>
            <a:r>
              <a:rPr lang="en-US" altLang="ko-KR" sz="1400" b="0" dirty="0" err="1" smtClean="0"/>
              <a:t>buyAmount</a:t>
            </a:r>
            <a:r>
              <a:rPr lang="en-US" altLang="ko-KR" sz="1400" b="0" dirty="0" smtClean="0"/>
              <a:t> </a:t>
            </a:r>
            <a:r>
              <a:rPr lang="en-US" altLang="ko-KR" sz="1400" b="0" dirty="0"/>
              <a:t>= </a:t>
            </a:r>
            <a:r>
              <a:rPr lang="en-US" altLang="ko-KR" sz="1400" b="0" dirty="0" err="1"/>
              <a:t>scan.nextInt</a:t>
            </a:r>
            <a:r>
              <a:rPr lang="en-US" altLang="ko-KR" sz="1400" b="0" dirty="0" smtClean="0"/>
              <a:t>();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// </a:t>
            </a:r>
            <a:r>
              <a:rPr lang="ko-KR" altLang="en-US" sz="1400" b="0" dirty="0"/>
              <a:t>거스름돈을 계산한다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0" dirty="0"/>
              <a:t>	</a:t>
            </a:r>
            <a:r>
              <a:rPr lang="en-US" altLang="ko-KR" sz="1400" b="0" dirty="0" smtClean="0"/>
              <a:t>leftover </a:t>
            </a:r>
            <a:r>
              <a:rPr lang="en-US" altLang="ko-KR" sz="1400" b="0" dirty="0"/>
              <a:t>= 500 - </a:t>
            </a:r>
            <a:r>
              <a:rPr lang="en-US" altLang="ko-KR" sz="1400" b="0" dirty="0" err="1"/>
              <a:t>buyAmount</a:t>
            </a:r>
            <a:r>
              <a:rPr lang="en-US" altLang="ko-KR" sz="1400" b="0" dirty="0" smtClean="0"/>
              <a:t>;</a:t>
            </a: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 </a:t>
            </a:r>
            <a:r>
              <a:rPr lang="en-US" altLang="ko-KR" sz="1400" b="0" dirty="0"/>
              <a:t>(leftover + "</a:t>
            </a:r>
            <a:r>
              <a:rPr lang="ko-KR" altLang="en-US" sz="1400" b="0" dirty="0"/>
              <a:t>원의 거스름돈은 다음과 같다</a:t>
            </a:r>
            <a:r>
              <a:rPr lang="en-US" altLang="ko-KR" sz="1400" b="0" dirty="0"/>
              <a:t>:");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0" dirty="0"/>
              <a:t>		</a:t>
            </a:r>
            <a:endParaRPr lang="ko-KR" altLang="en-US" sz="14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소스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3049584" y="4325112"/>
            <a:ext cx="5737800" cy="237626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268288" indent="-268288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536575" indent="-176213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20725" indent="-18415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// </a:t>
            </a:r>
            <a:r>
              <a:rPr lang="ko-KR" altLang="en-US" sz="1400" b="0" smtClean="0"/>
              <a:t>필요한 </a:t>
            </a:r>
            <a:r>
              <a:rPr lang="en-US" altLang="ko-KR" sz="1400" b="0" smtClean="0"/>
              <a:t>100</a:t>
            </a:r>
            <a:r>
              <a:rPr lang="ko-KR" altLang="en-US" sz="1400" b="0" smtClean="0"/>
              <a:t>원</a:t>
            </a:r>
            <a:r>
              <a:rPr lang="en-US" altLang="ko-KR" sz="1400" b="0" smtClean="0"/>
              <a:t>, 10</a:t>
            </a:r>
            <a:r>
              <a:rPr lang="ko-KR" altLang="en-US" sz="1400" b="0" smtClean="0"/>
              <a:t>원</a:t>
            </a:r>
            <a:r>
              <a:rPr lang="en-US" altLang="ko-KR" sz="1400" b="0" smtClean="0"/>
              <a:t>, 1</a:t>
            </a:r>
            <a:r>
              <a:rPr lang="ko-KR" altLang="en-US" sz="1400" b="0" smtClean="0"/>
              <a:t>원짜리 동전들의 수를 구한다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while (leftover &gt; 0)	{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	numcoin = leftover /  coinvalue;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	leftover = leftover % coinvalue;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System.out.println (coinvalue + "</a:t>
            </a:r>
            <a:r>
              <a:rPr lang="ko-KR" altLang="en-US" sz="1400" b="0" smtClean="0"/>
              <a:t>원짜리 동전 </a:t>
            </a:r>
            <a:r>
              <a:rPr lang="en-US" altLang="ko-KR" sz="1400" b="0" smtClean="0"/>
              <a:t>" + numcoin + "</a:t>
            </a:r>
            <a:r>
              <a:rPr lang="ko-KR" altLang="en-US" sz="1400" b="0" smtClean="0"/>
              <a:t>개</a:t>
            </a:r>
            <a:r>
              <a:rPr lang="en-US" altLang="ko-KR" sz="1400" b="0" smtClean="0"/>
              <a:t>");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	coinvalue = coinvalue / 10;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		}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     }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sz="1400" b="0" smtClean="0"/>
              <a:t>}</a:t>
            </a:r>
            <a:endParaRPr lang="ko-KR" altLang="en-US" sz="1400" b="0" smtClean="0"/>
          </a:p>
          <a:p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52907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b="0" dirty="0" smtClean="0"/>
              <a:t>문제</a:t>
            </a:r>
            <a:r>
              <a:rPr lang="en-US" altLang="ko-KR" sz="1800" b="0" dirty="0" smtClean="0"/>
              <a:t>&gt; </a:t>
            </a:r>
            <a:r>
              <a:rPr lang="ko-KR" altLang="en-US" sz="1800" b="0" dirty="0" smtClean="0"/>
              <a:t>자동차 </a:t>
            </a:r>
            <a:r>
              <a:rPr lang="ko-KR" altLang="en-US" sz="1800" b="0" dirty="0"/>
              <a:t>판매원의 평균 판매대수와 각 분기의 평균 판매대수를 구한다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4&gt; </a:t>
            </a:r>
            <a:r>
              <a:rPr lang="ko-KR" altLang="en-US" dirty="0" smtClean="0"/>
              <a:t>배열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547707"/>
            <a:ext cx="6387024" cy="48320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CalculateAverage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public static void main ( String [ 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 )   {</a:t>
            </a:r>
          </a:p>
          <a:p>
            <a:r>
              <a:rPr lang="en-US" altLang="ko-KR" sz="1400" dirty="0"/>
              <a:t>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 ] [ ] </a:t>
            </a:r>
            <a:r>
              <a:rPr lang="en-US" altLang="ko-KR" sz="1400" dirty="0" err="1"/>
              <a:t>salesTable</a:t>
            </a:r>
            <a:r>
              <a:rPr lang="en-US" altLang="ko-KR" sz="1400" dirty="0"/>
              <a:t> = {{72, 85, 93, 97}, {136, 178, 154, 239},</a:t>
            </a:r>
          </a:p>
          <a:p>
            <a:r>
              <a:rPr lang="en-US" altLang="ko-KR" sz="1400" dirty="0"/>
              <a:t>               {52, 178, 154, 239}, {156, 170, 203, 236}, {94, 123, 156, 178}};</a:t>
            </a:r>
          </a:p>
          <a:p>
            <a:r>
              <a:rPr lang="en-US" altLang="ko-KR" sz="1400" dirty="0"/>
              <a:t>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j, sum;</a:t>
            </a:r>
          </a:p>
          <a:p>
            <a:r>
              <a:rPr lang="en-US" altLang="ko-KR" sz="1400" dirty="0"/>
              <a:t>      String [ ] names = {"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", "</a:t>
            </a:r>
            <a:r>
              <a:rPr lang="ko-KR" altLang="en-US" sz="1400" dirty="0"/>
              <a:t>임꺽정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김갑돌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이칠복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강진주</a:t>
            </a:r>
            <a:r>
              <a:rPr lang="en-US" altLang="ko-KR" sz="1400" dirty="0"/>
              <a:t>"};</a:t>
            </a:r>
          </a:p>
          <a:p>
            <a:r>
              <a:rPr lang="en-US" altLang="ko-KR" sz="1400" dirty="0"/>
              <a:t>      double [ ] </a:t>
            </a:r>
            <a:r>
              <a:rPr lang="en-US" altLang="ko-KR" sz="1400" dirty="0" err="1"/>
              <a:t>rowaverage</a:t>
            </a:r>
            <a:r>
              <a:rPr lang="en-US" altLang="ko-KR" sz="1400" dirty="0"/>
              <a:t> = new double [5];</a:t>
            </a:r>
          </a:p>
          <a:p>
            <a:r>
              <a:rPr lang="en-US" altLang="ko-KR" sz="1400" dirty="0"/>
              <a:t>      double [ ] </a:t>
            </a:r>
            <a:r>
              <a:rPr lang="en-US" altLang="ko-KR" sz="1400" dirty="0" err="1"/>
              <a:t>columnaverage</a:t>
            </a:r>
            <a:r>
              <a:rPr lang="en-US" altLang="ko-KR" sz="1400" dirty="0"/>
              <a:t> = new double [4];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// </a:t>
            </a:r>
            <a:r>
              <a:rPr lang="ko-KR" altLang="en-US" sz="1400" dirty="0"/>
              <a:t>판매원들의 분기별 판매대수를 출력한다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판매원</a:t>
            </a:r>
            <a:r>
              <a:rPr lang="en-US" altLang="ko-KR" sz="1400" dirty="0"/>
              <a:t>\t 1</a:t>
            </a:r>
            <a:r>
              <a:rPr lang="ko-KR" altLang="en-US" sz="1400" dirty="0"/>
              <a:t>분기</a:t>
            </a:r>
            <a:r>
              <a:rPr lang="en-US" altLang="ko-KR" sz="1400" dirty="0"/>
              <a:t>\t 2</a:t>
            </a:r>
            <a:r>
              <a:rPr lang="ko-KR" altLang="en-US" sz="1400" dirty="0"/>
              <a:t>분기</a:t>
            </a:r>
            <a:r>
              <a:rPr lang="en-US" altLang="ko-KR" sz="1400" dirty="0"/>
              <a:t>\t3</a:t>
            </a:r>
            <a:r>
              <a:rPr lang="ko-KR" altLang="en-US" sz="1400" dirty="0"/>
              <a:t>분기</a:t>
            </a:r>
            <a:r>
              <a:rPr lang="en-US" altLang="ko-KR" sz="1400" dirty="0"/>
              <a:t>\t4</a:t>
            </a:r>
            <a:r>
              <a:rPr lang="ko-KR" altLang="en-US" sz="1400" dirty="0"/>
              <a:t>분기</a:t>
            </a:r>
            <a:r>
              <a:rPr lang="en-US" altLang="ko-KR" sz="1400" dirty="0"/>
              <a:t>");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for 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 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5 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     {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(names[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]);</a:t>
            </a:r>
          </a:p>
          <a:p>
            <a:r>
              <a:rPr lang="en-US" altLang="ko-KR" sz="1400" dirty="0"/>
              <a:t>         for (j = 0 ; j &lt; 4 ; </a:t>
            </a:r>
            <a:r>
              <a:rPr lang="en-US" altLang="ko-KR" sz="1400" dirty="0" err="1"/>
              <a:t>j++</a:t>
            </a:r>
            <a:r>
              <a:rPr lang="en-US" altLang="ko-KR" sz="1400" dirty="0"/>
              <a:t>)        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("\t" + </a:t>
            </a:r>
            <a:r>
              <a:rPr lang="en-US" altLang="ko-KR" sz="1400" dirty="0" err="1"/>
              <a:t>salesTable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][j]);</a:t>
            </a:r>
          </a:p>
          <a:p>
            <a:r>
              <a:rPr lang="en-US" altLang="ko-KR" sz="1400" dirty="0"/>
              <a:t>         }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 );</a:t>
            </a:r>
          </a:p>
          <a:p>
            <a:r>
              <a:rPr lang="en-US" altLang="ko-KR" sz="1400" dirty="0"/>
              <a:t>      }</a:t>
            </a:r>
          </a:p>
          <a:p>
            <a:r>
              <a:rPr lang="en-US" altLang="ko-KR" sz="1400" dirty="0"/>
              <a:t>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 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806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4048" y="1443841"/>
            <a:ext cx="7982712" cy="46166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각 판매원의 평균 판매대수를 구한다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/>
              <a:t>for (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 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</a:t>
            </a:r>
            <a:r>
              <a:rPr lang="en-US" altLang="ko-KR" sz="1400" dirty="0" err="1"/>
              <a:t>salesTable.length</a:t>
            </a:r>
            <a:r>
              <a:rPr lang="en-US" altLang="ko-KR" sz="1400" dirty="0"/>
              <a:t> 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r>
              <a:rPr lang="en-US" altLang="ko-KR" sz="1400" dirty="0"/>
              <a:t>		  sum = 0 ;</a:t>
            </a:r>
          </a:p>
          <a:p>
            <a:r>
              <a:rPr lang="en-US" altLang="ko-KR" sz="1400" dirty="0"/>
              <a:t>		  for ( j = 0 ; j &lt; </a:t>
            </a:r>
            <a:r>
              <a:rPr lang="en-US" altLang="ko-KR" sz="1400" dirty="0" err="1"/>
              <a:t>salesTable</a:t>
            </a:r>
            <a:r>
              <a:rPr lang="en-US" altLang="ko-KR" sz="1400" dirty="0"/>
              <a:t> 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].length ; </a:t>
            </a:r>
            <a:r>
              <a:rPr lang="en-US" altLang="ko-KR" sz="1400" dirty="0" err="1"/>
              <a:t>j++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     sum = sum + </a:t>
            </a:r>
            <a:r>
              <a:rPr lang="en-US" altLang="ko-KR" sz="1400" dirty="0" err="1"/>
              <a:t>salesTable</a:t>
            </a:r>
            <a:r>
              <a:rPr lang="en-US" altLang="ko-KR" sz="1400" dirty="0"/>
              <a:t> 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  </a:t>
            </a:r>
            <a:r>
              <a:rPr lang="en-US" altLang="ko-KR" sz="1400" dirty="0" err="1"/>
              <a:t>rowaverage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= sum / 4.0;</a:t>
            </a:r>
          </a:p>
          <a:p>
            <a:r>
              <a:rPr lang="en-US" altLang="ko-KR" sz="1400" dirty="0"/>
              <a:t> 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판매원</a:t>
            </a:r>
            <a:r>
              <a:rPr lang="en-US" altLang="ko-KR" sz="1400" dirty="0"/>
              <a:t>"+ (i+1) + " </a:t>
            </a:r>
            <a:r>
              <a:rPr lang="ko-KR" altLang="en-US" sz="1400" dirty="0"/>
              <a:t>의 평균 판매대수</a:t>
            </a:r>
            <a:r>
              <a:rPr lang="en-US" altLang="ko-KR" sz="1400" dirty="0"/>
              <a:t>: "+ </a:t>
            </a:r>
            <a:r>
              <a:rPr lang="en-US" altLang="ko-KR" sz="1400" dirty="0" err="1"/>
              <a:t>rowaverage</a:t>
            </a:r>
            <a:r>
              <a:rPr lang="en-US" altLang="ko-KR" sz="1400" dirty="0"/>
              <a:t> 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]);</a:t>
            </a:r>
          </a:p>
          <a:p>
            <a:r>
              <a:rPr lang="en-US" altLang="ko-KR" sz="1400" dirty="0"/>
              <a:t>    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// </a:t>
            </a:r>
            <a:r>
              <a:rPr lang="ko-KR" altLang="en-US" sz="1400" dirty="0"/>
              <a:t>각 분기의 평균 판매대수를 구한다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 );</a:t>
            </a:r>
          </a:p>
          <a:p>
            <a:r>
              <a:rPr lang="en-US" altLang="ko-KR" sz="1400" dirty="0"/>
              <a:t>      for ( j = 0 ; j &lt; 4 ; </a:t>
            </a:r>
            <a:r>
              <a:rPr lang="en-US" altLang="ko-KR" sz="1400" dirty="0" err="1"/>
              <a:t>j++</a:t>
            </a:r>
            <a:r>
              <a:rPr lang="en-US" altLang="ko-KR" sz="1400" dirty="0"/>
              <a:t> )      {</a:t>
            </a:r>
          </a:p>
          <a:p>
            <a:r>
              <a:rPr lang="en-US" altLang="ko-KR" sz="1400" dirty="0"/>
              <a:t>          sum = 0 ;</a:t>
            </a:r>
          </a:p>
          <a:p>
            <a:r>
              <a:rPr lang="en-US" altLang="ko-KR" sz="1400" dirty="0"/>
              <a:t>          for (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 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5 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            sum = sum + </a:t>
            </a:r>
            <a:r>
              <a:rPr lang="en-US" altLang="ko-KR" sz="1400" dirty="0" err="1"/>
              <a:t>salesTable</a:t>
            </a:r>
            <a:r>
              <a:rPr lang="en-US" altLang="ko-KR" sz="1400" dirty="0"/>
              <a:t> 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][j];</a:t>
            </a:r>
          </a:p>
          <a:p>
            <a:r>
              <a:rPr lang="en-US" altLang="ko-KR" sz="1400" dirty="0"/>
              <a:t>          </a:t>
            </a:r>
            <a:r>
              <a:rPr lang="en-US" altLang="ko-KR" sz="1400" dirty="0" err="1"/>
              <a:t>columnaverage</a:t>
            </a:r>
            <a:r>
              <a:rPr lang="en-US" altLang="ko-KR" sz="1400" dirty="0"/>
              <a:t> [j] = sum / 5.0;</a:t>
            </a:r>
          </a:p>
          <a:p>
            <a:r>
              <a:rPr lang="en-US" altLang="ko-KR" sz="1400" dirty="0"/>
              <a:t> 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분기 </a:t>
            </a:r>
            <a:r>
              <a:rPr lang="en-US" altLang="ko-KR" sz="1400" dirty="0"/>
              <a:t>" + (j+1) + " </a:t>
            </a:r>
            <a:r>
              <a:rPr lang="ko-KR" altLang="en-US" sz="1400" dirty="0"/>
              <a:t>의 평균 판매대수</a:t>
            </a:r>
            <a:r>
              <a:rPr lang="en-US" altLang="ko-KR" sz="1400" dirty="0"/>
              <a:t>: "+ </a:t>
            </a:r>
            <a:r>
              <a:rPr lang="en-US" altLang="ko-KR" sz="1400" dirty="0" err="1"/>
              <a:t>columnaverage</a:t>
            </a:r>
            <a:r>
              <a:rPr lang="en-US" altLang="ko-KR" sz="1400" dirty="0"/>
              <a:t> [j]);</a:t>
            </a:r>
          </a:p>
          <a:p>
            <a:r>
              <a:rPr lang="en-US" altLang="ko-KR" sz="1400" dirty="0"/>
              <a:t>       }</a:t>
            </a:r>
          </a:p>
          <a:p>
            <a:r>
              <a:rPr lang="en-US" altLang="ko-KR" sz="1400" dirty="0"/>
              <a:t>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0912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SimSun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MS PGothic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1950</Words>
  <Application>Microsoft Office PowerPoint</Application>
  <PresentationFormat>화면 슬라이드 쇼(4:3)</PresentationFormat>
  <Paragraphs>536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자바</vt:lpstr>
      <vt:lpstr>문제 1&gt; 조건</vt:lpstr>
      <vt:lpstr>프로그램 소스 </vt:lpstr>
      <vt:lpstr>문제 2 &gt; : 조건 + 반복 </vt:lpstr>
      <vt:lpstr>프로그램 소스</vt:lpstr>
      <vt:lpstr>문제 3&gt; 조건 + 연산자 </vt:lpstr>
      <vt:lpstr>프로그램 소스 </vt:lpstr>
      <vt:lpstr>문제 4&gt; 배열 </vt:lpstr>
      <vt:lpstr>프로그램 소스</vt:lpstr>
      <vt:lpstr>객체 다루기 </vt:lpstr>
      <vt:lpstr>문제 1 &gt;  클래스와 객체 사용</vt:lpstr>
      <vt:lpstr>Student 클래스 </vt:lpstr>
      <vt:lpstr>StudentDriver (객체 사용) </vt:lpstr>
      <vt:lpstr>문제2&gt; 클래스 + 객체 사용  정보 감추기 (접근 제한자이용)</vt:lpstr>
      <vt:lpstr>문제2&gt; 클래스 + 객체 사용  정보 감추기 (접근 제한자이용)</vt:lpstr>
      <vt:lpstr>문제 3&gt; 생성자 + 상속</vt:lpstr>
      <vt:lpstr>Student 객체 </vt:lpstr>
      <vt:lpstr>Undergraduate (상속)</vt:lpstr>
      <vt:lpstr>Undergraduate (상속)</vt:lpstr>
      <vt:lpstr>Driver (상속객체 사용 ) </vt:lpstr>
      <vt:lpstr>안드로이드</vt:lpstr>
      <vt:lpstr>실습 :텍스트 + 이미지 뷰 사용 </vt:lpstr>
      <vt:lpstr>실습 :텍스트 + 이미지 뷰 사용 </vt:lpstr>
      <vt:lpstr>실습 :텍스트 + 이미지 뷰 사용 </vt:lpstr>
      <vt:lpstr>실습 : 에디트, 라디오, check box </vt:lpstr>
      <vt:lpstr>실습 : 에디트, 라디오, check box </vt:lpstr>
      <vt:lpstr>실습 : 버튼 + edit 박스</vt:lpstr>
      <vt:lpstr>실습 : 버튼 + edit 박스</vt:lpstr>
      <vt:lpstr>탭 호스트 </vt:lpstr>
      <vt:lpstr>탭 호스트 이용 </vt:lpstr>
      <vt:lpstr>날짜관련 위젯 </vt:lpstr>
      <vt:lpstr>실습:  고급 위젯 ▶ 날짜/시간 관련 위젯</vt:lpstr>
      <vt:lpstr>실습 : 고급 위젯 ▶ 날짜/시간 관련 위젯</vt:lpstr>
      <vt:lpstr>실습:  날짜/시간 관련 위젯</vt:lpstr>
      <vt:lpstr>실습 : 고급 위젯 ▶ 날짜/시간 관련 위젯</vt:lpstr>
      <vt:lpstr>실습 : 고급 위젯 ▶ 날짜/시간 관련 위젯</vt:lpstr>
      <vt:lpstr> 실습 : 고급 위젯 ▶ 날짜/시간 관련 위젯</vt:lpstr>
      <vt:lpstr>실습 : 고급 위젯 ▶ 날짜/시간 관련 위젯</vt:lpstr>
      <vt:lpstr>실습 : 고급 위젯 ▶ 날짜/시간 관련 위젯</vt:lpstr>
      <vt:lpstr>실습 :  고급 위젯 ▶ 날짜/시간 관련 위젯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Yumra</cp:lastModifiedBy>
  <cp:revision>320</cp:revision>
  <dcterms:created xsi:type="dcterms:W3CDTF">2017-01-09T05:29:11Z</dcterms:created>
  <dcterms:modified xsi:type="dcterms:W3CDTF">2018-04-26T02:53:45Z</dcterms:modified>
  <cp:version>0906.0100.01</cp:version>
</cp:coreProperties>
</file>